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34" r:id="rId2"/>
    <p:sldId id="335" r:id="rId3"/>
    <p:sldId id="1803" r:id="rId4"/>
    <p:sldId id="1819" r:id="rId5"/>
    <p:sldId id="1821" r:id="rId6"/>
    <p:sldId id="1820" r:id="rId7"/>
    <p:sldId id="1788" r:id="rId8"/>
    <p:sldId id="1822" r:id="rId9"/>
    <p:sldId id="1787" r:id="rId10"/>
    <p:sldId id="1790" r:id="rId11"/>
    <p:sldId id="1791" r:id="rId12"/>
    <p:sldId id="1823" r:id="rId13"/>
    <p:sldId id="1792" r:id="rId14"/>
    <p:sldId id="1824" r:id="rId15"/>
    <p:sldId id="1793" r:id="rId16"/>
    <p:sldId id="1825" r:id="rId17"/>
    <p:sldId id="1826" r:id="rId18"/>
    <p:sldId id="1794" r:id="rId19"/>
    <p:sldId id="1795" r:id="rId20"/>
    <p:sldId id="1796" r:id="rId21"/>
    <p:sldId id="1797" r:id="rId22"/>
    <p:sldId id="1798" r:id="rId23"/>
    <p:sldId id="1827" r:id="rId24"/>
    <p:sldId id="1805" r:id="rId25"/>
    <p:sldId id="1828" r:id="rId26"/>
    <p:sldId id="1829" r:id="rId27"/>
    <p:sldId id="1830" r:id="rId28"/>
    <p:sldId id="1831" r:id="rId29"/>
    <p:sldId id="1844" r:id="rId30"/>
    <p:sldId id="1845" r:id="rId31"/>
    <p:sldId id="1832" r:id="rId32"/>
    <p:sldId id="1833" r:id="rId33"/>
    <p:sldId id="1834" r:id="rId34"/>
    <p:sldId id="1835" r:id="rId35"/>
    <p:sldId id="1836" r:id="rId36"/>
    <p:sldId id="1837" r:id="rId37"/>
    <p:sldId id="1838" r:id="rId38"/>
    <p:sldId id="1839" r:id="rId39"/>
    <p:sldId id="1840" r:id="rId40"/>
    <p:sldId id="1841" r:id="rId41"/>
    <p:sldId id="1842" r:id="rId42"/>
    <p:sldId id="1801" r:id="rId43"/>
    <p:sldId id="1800" r:id="rId44"/>
    <p:sldId id="337" r:id="rId45"/>
  </p:sldIdLst>
  <p:sldSz cx="12192000" cy="6858000"/>
  <p:notesSz cx="7102475" cy="10233025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Montserrat" panose="020B0604020202020204" charset="0"/>
      <p:regular r:id="rId52"/>
      <p:bold r:id="rId53"/>
      <p:italic r:id="rId54"/>
      <p:boldItalic r:id="rId55"/>
    </p:embeddedFont>
    <p:embeddedFont>
      <p:font typeface="Montserrat Black" panose="020B0604020202020204" charset="0"/>
      <p:bold r:id="rId56"/>
      <p:boldItalic r:id="rId57"/>
    </p:embeddedFont>
    <p:embeddedFont>
      <p:font typeface="Montserrat ExtraBold" panose="020B0604020202020204" charset="0"/>
      <p:bold r:id="rId58"/>
      <p:boldItalic r:id="rId59"/>
    </p:embeddedFont>
    <p:embeddedFont>
      <p:font typeface="Montserrat Medium" panose="020B0604020202020204" charset="0"/>
      <p:regular r:id="rId60"/>
      <p: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3">
          <p15:clr>
            <a:srgbClr val="A4A3A4"/>
          </p15:clr>
        </p15:guide>
        <p15:guide id="2" pos="38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8">
          <p15:clr>
            <a:srgbClr val="A4A3A4"/>
          </p15:clr>
        </p15:guide>
        <p15:guide id="2" pos="221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E9E9E9"/>
    <a:srgbClr val="00FF00"/>
    <a:srgbClr val="FFFFFF"/>
    <a:srgbClr val="FFFF00"/>
    <a:srgbClr val="FF4B4B"/>
    <a:srgbClr val="C00000"/>
    <a:srgbClr val="80A9C9"/>
    <a:srgbClr val="C80030"/>
    <a:srgbClr val="4E0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836" y="108"/>
      </p:cViewPr>
      <p:guideLst>
        <p:guide orient="horz" pos="2163"/>
        <p:guide pos="380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5874" y="66"/>
      </p:cViewPr>
      <p:guideLst>
        <p:guide orient="horz" pos="3228"/>
        <p:guide pos="22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es Feitosa" userId="92476b2894f26070" providerId="LiveId" clId="{09A6B1F0-DDAA-4C32-B46A-E5655B00B314}"/>
    <pc:docChg chg="undo redo custSel modSld">
      <pc:chgData name="Audes Feitosa" userId="92476b2894f26070" providerId="LiveId" clId="{09A6B1F0-DDAA-4C32-B46A-E5655B00B314}" dt="2021-04-09T21:29:08.876" v="336" actId="20577"/>
      <pc:docMkLst>
        <pc:docMk/>
      </pc:docMkLst>
      <pc:sldChg chg="modSp mod">
        <pc:chgData name="Audes Feitosa" userId="92476b2894f26070" providerId="LiveId" clId="{09A6B1F0-DDAA-4C32-B46A-E5655B00B314}" dt="2021-04-09T20:57:45.711" v="7" actId="20577"/>
        <pc:sldMkLst>
          <pc:docMk/>
          <pc:sldMk cId="0" sldId="334"/>
        </pc:sldMkLst>
        <pc:spChg chg="mod">
          <ac:chgData name="Audes Feitosa" userId="92476b2894f26070" providerId="LiveId" clId="{09A6B1F0-DDAA-4C32-B46A-E5655B00B314}" dt="2021-04-09T20:57:45.711" v="7" actId="20577"/>
          <ac:spMkLst>
            <pc:docMk/>
            <pc:sldMk cId="0" sldId="334"/>
            <ac:spMk id="20" creationId="{00000000-0000-0000-0000-000000000000}"/>
          </ac:spMkLst>
        </pc:spChg>
      </pc:sldChg>
      <pc:sldChg chg="modSp mod">
        <pc:chgData name="Audes Feitosa" userId="92476b2894f26070" providerId="LiveId" clId="{09A6B1F0-DDAA-4C32-B46A-E5655B00B314}" dt="2021-04-09T21:04:36.968" v="63" actId="14100"/>
        <pc:sldMkLst>
          <pc:docMk/>
          <pc:sldMk cId="0" sldId="1788"/>
        </pc:sldMkLst>
        <pc:spChg chg="mod">
          <ac:chgData name="Audes Feitosa" userId="92476b2894f26070" providerId="LiveId" clId="{09A6B1F0-DDAA-4C32-B46A-E5655B00B314}" dt="2021-04-09T21:03:15.658" v="57" actId="14100"/>
          <ac:spMkLst>
            <pc:docMk/>
            <pc:sldMk cId="0" sldId="1788"/>
            <ac:spMk id="2" creationId="{00000000-0000-0000-0000-000000000000}"/>
          </ac:spMkLst>
        </pc:spChg>
        <pc:spChg chg="mod">
          <ac:chgData name="Audes Feitosa" userId="92476b2894f26070" providerId="LiveId" clId="{09A6B1F0-DDAA-4C32-B46A-E5655B00B314}" dt="2021-04-09T21:04:34.888" v="62" actId="14100"/>
          <ac:spMkLst>
            <pc:docMk/>
            <pc:sldMk cId="0" sldId="1788"/>
            <ac:spMk id="11" creationId="{00000000-0000-0000-0000-000000000000}"/>
          </ac:spMkLst>
        </pc:spChg>
        <pc:spChg chg="mod">
          <ac:chgData name="Audes Feitosa" userId="92476b2894f26070" providerId="LiveId" clId="{09A6B1F0-DDAA-4C32-B46A-E5655B00B314}" dt="2021-04-09T21:04:36.968" v="63" actId="14100"/>
          <ac:spMkLst>
            <pc:docMk/>
            <pc:sldMk cId="0" sldId="1788"/>
            <ac:spMk id="27" creationId="{00000000-0000-0000-0000-000000000000}"/>
          </ac:spMkLst>
        </pc:spChg>
        <pc:spChg chg="mod">
          <ac:chgData name="Audes Feitosa" userId="92476b2894f26070" providerId="LiveId" clId="{09A6B1F0-DDAA-4C32-B46A-E5655B00B314}" dt="2021-04-09T21:03:57.379" v="59" actId="1035"/>
          <ac:spMkLst>
            <pc:docMk/>
            <pc:sldMk cId="0" sldId="1788"/>
            <ac:spMk id="28" creationId="{00000000-0000-0000-0000-000000000000}"/>
          </ac:spMkLst>
        </pc:spChg>
      </pc:sldChg>
      <pc:sldChg chg="addSp modSp mod">
        <pc:chgData name="Audes Feitosa" userId="92476b2894f26070" providerId="LiveId" clId="{09A6B1F0-DDAA-4C32-B46A-E5655B00B314}" dt="2021-04-09T21:11:35.629" v="73"/>
        <pc:sldMkLst>
          <pc:docMk/>
          <pc:sldMk cId="0" sldId="1796"/>
        </pc:sldMkLst>
        <pc:spChg chg="add mod">
          <ac:chgData name="Audes Feitosa" userId="92476b2894f26070" providerId="LiveId" clId="{09A6B1F0-DDAA-4C32-B46A-E5655B00B314}" dt="2021-04-09T21:11:35.629" v="73"/>
          <ac:spMkLst>
            <pc:docMk/>
            <pc:sldMk cId="0" sldId="1796"/>
            <ac:spMk id="18" creationId="{B66916C0-81CE-49D8-930B-86ED47CCD70E}"/>
          </ac:spMkLst>
        </pc:spChg>
        <pc:spChg chg="mod">
          <ac:chgData name="Audes Feitosa" userId="92476b2894f26070" providerId="LiveId" clId="{09A6B1F0-DDAA-4C32-B46A-E5655B00B314}" dt="2021-04-09T21:11:30.180" v="68" actId="21"/>
          <ac:spMkLst>
            <pc:docMk/>
            <pc:sldMk cId="0" sldId="1796"/>
            <ac:spMk id="19" creationId="{00000000-0000-0000-0000-000000000000}"/>
          </ac:spMkLst>
        </pc:spChg>
      </pc:sldChg>
      <pc:sldChg chg="modSp mod">
        <pc:chgData name="Audes Feitosa" userId="92476b2894f26070" providerId="LiveId" clId="{09A6B1F0-DDAA-4C32-B46A-E5655B00B314}" dt="2021-04-09T21:11:53.071" v="76" actId="20577"/>
        <pc:sldMkLst>
          <pc:docMk/>
          <pc:sldMk cId="0" sldId="1797"/>
        </pc:sldMkLst>
        <pc:spChg chg="mod">
          <ac:chgData name="Audes Feitosa" userId="92476b2894f26070" providerId="LiveId" clId="{09A6B1F0-DDAA-4C32-B46A-E5655B00B314}" dt="2021-04-09T21:11:48.663" v="75" actId="20577"/>
          <ac:spMkLst>
            <pc:docMk/>
            <pc:sldMk cId="0" sldId="1797"/>
            <ac:spMk id="36868" creationId="{00000000-0000-0000-0000-000000000000}"/>
          </ac:spMkLst>
        </pc:spChg>
        <pc:spChg chg="mod">
          <ac:chgData name="Audes Feitosa" userId="92476b2894f26070" providerId="LiveId" clId="{09A6B1F0-DDAA-4C32-B46A-E5655B00B314}" dt="2021-04-09T21:11:53.071" v="76" actId="20577"/>
          <ac:spMkLst>
            <pc:docMk/>
            <pc:sldMk cId="0" sldId="1797"/>
            <ac:spMk id="36873" creationId="{00000000-0000-0000-0000-000000000000}"/>
          </ac:spMkLst>
        </pc:spChg>
      </pc:sldChg>
      <pc:sldChg chg="modSp mod">
        <pc:chgData name="Audes Feitosa" userId="92476b2894f26070" providerId="LiveId" clId="{09A6B1F0-DDAA-4C32-B46A-E5655B00B314}" dt="2021-04-09T21:06:35.217" v="65" actId="14100"/>
        <pc:sldMkLst>
          <pc:docMk/>
          <pc:sldMk cId="0" sldId="1819"/>
        </pc:sldMkLst>
        <pc:spChg chg="mod">
          <ac:chgData name="Audes Feitosa" userId="92476b2894f26070" providerId="LiveId" clId="{09A6B1F0-DDAA-4C32-B46A-E5655B00B314}" dt="2021-04-09T21:02:36.894" v="32" actId="14100"/>
          <ac:spMkLst>
            <pc:docMk/>
            <pc:sldMk cId="0" sldId="1819"/>
            <ac:spMk id="2" creationId="{00000000-0000-0000-0000-000000000000}"/>
          </ac:spMkLst>
        </pc:spChg>
        <pc:spChg chg="mod">
          <ac:chgData name="Audes Feitosa" userId="92476b2894f26070" providerId="LiveId" clId="{09A6B1F0-DDAA-4C32-B46A-E5655B00B314}" dt="2021-04-09T21:06:35.217" v="65" actId="14100"/>
          <ac:spMkLst>
            <pc:docMk/>
            <pc:sldMk cId="0" sldId="1819"/>
            <ac:spMk id="3" creationId="{00000000-0000-0000-0000-000000000000}"/>
          </ac:spMkLst>
        </pc:spChg>
        <pc:spChg chg="mod">
          <ac:chgData name="Audes Feitosa" userId="92476b2894f26070" providerId="LiveId" clId="{09A6B1F0-DDAA-4C32-B46A-E5655B00B314}" dt="2021-04-09T21:00:46.619" v="20" actId="21"/>
          <ac:spMkLst>
            <pc:docMk/>
            <pc:sldMk cId="0" sldId="1819"/>
            <ac:spMk id="14" creationId="{00000000-0000-0000-0000-000000000000}"/>
          </ac:spMkLst>
        </pc:spChg>
      </pc:sldChg>
      <pc:sldChg chg="addSp delSp modSp mod">
        <pc:chgData name="Audes Feitosa" userId="92476b2894f26070" providerId="LiveId" clId="{09A6B1F0-DDAA-4C32-B46A-E5655B00B314}" dt="2021-04-09T21:29:08.876" v="336" actId="20577"/>
        <pc:sldMkLst>
          <pc:docMk/>
          <pc:sldMk cId="0" sldId="1820"/>
        </pc:sldMkLst>
        <pc:spChg chg="del mod">
          <ac:chgData name="Audes Feitosa" userId="92476b2894f26070" providerId="LiveId" clId="{09A6B1F0-DDAA-4C32-B46A-E5655B00B314}" dt="2021-04-09T21:02:04.175" v="29" actId="478"/>
          <ac:spMkLst>
            <pc:docMk/>
            <pc:sldMk cId="0" sldId="1820"/>
            <ac:spMk id="2" creationId="{00000000-0000-0000-0000-000000000000}"/>
          </ac:spMkLst>
        </pc:spChg>
        <pc:spChg chg="mod">
          <ac:chgData name="Audes Feitosa" userId="92476b2894f26070" providerId="LiveId" clId="{09A6B1F0-DDAA-4C32-B46A-E5655B00B314}" dt="2021-04-09T21:29:08.876" v="336" actId="20577"/>
          <ac:spMkLst>
            <pc:docMk/>
            <pc:sldMk cId="0" sldId="1820"/>
            <ac:spMk id="3" creationId="{00000000-0000-0000-0000-000000000000}"/>
          </ac:spMkLst>
        </pc:spChg>
        <pc:spChg chg="add del mod">
          <ac:chgData name="Audes Feitosa" userId="92476b2894f26070" providerId="LiveId" clId="{09A6B1F0-DDAA-4C32-B46A-E5655B00B314}" dt="2021-04-09T21:02:48.915" v="33" actId="478"/>
          <ac:spMkLst>
            <pc:docMk/>
            <pc:sldMk cId="0" sldId="1820"/>
            <ac:spMk id="6" creationId="{A71D988D-4817-49A9-A159-9C5F70EEBD02}"/>
          </ac:spMkLst>
        </pc:spChg>
        <pc:spChg chg="add mod">
          <ac:chgData name="Audes Feitosa" userId="92476b2894f26070" providerId="LiveId" clId="{09A6B1F0-DDAA-4C32-B46A-E5655B00B314}" dt="2021-04-09T21:03:01.023" v="56" actId="1038"/>
          <ac:spMkLst>
            <pc:docMk/>
            <pc:sldMk cId="0" sldId="1820"/>
            <ac:spMk id="7" creationId="{C5CC3A15-175E-4FD8-BCB0-DFA35EF2A37F}"/>
          </ac:spMkLst>
        </pc:spChg>
        <pc:spChg chg="mod">
          <ac:chgData name="Audes Feitosa" userId="92476b2894f26070" providerId="LiveId" clId="{09A6B1F0-DDAA-4C32-B46A-E5655B00B314}" dt="2021-04-09T21:01:56.693" v="27"/>
          <ac:spMkLst>
            <pc:docMk/>
            <pc:sldMk cId="0" sldId="1820"/>
            <ac:spMk id="14" creationId="{00000000-0000-0000-0000-000000000000}"/>
          </ac:spMkLst>
        </pc:spChg>
      </pc:sldChg>
      <pc:sldChg chg="addSp delSp modSp mod">
        <pc:chgData name="Audes Feitosa" userId="92476b2894f26070" providerId="LiveId" clId="{09A6B1F0-DDAA-4C32-B46A-E5655B00B314}" dt="2021-04-09T21:13:11.817" v="86" actId="20577"/>
        <pc:sldMkLst>
          <pc:docMk/>
          <pc:sldMk cId="0" sldId="1828"/>
        </pc:sldMkLst>
        <pc:spChg chg="add mod">
          <ac:chgData name="Audes Feitosa" userId="92476b2894f26070" providerId="LiveId" clId="{09A6B1F0-DDAA-4C32-B46A-E5655B00B314}" dt="2021-04-09T21:12:59.694" v="78"/>
          <ac:spMkLst>
            <pc:docMk/>
            <pc:sldMk cId="0" sldId="1828"/>
            <ac:spMk id="7" creationId="{E20C1992-8CE9-476E-AEAC-CB53DA8F679E}"/>
          </ac:spMkLst>
        </pc:spChg>
        <pc:spChg chg="del">
          <ac:chgData name="Audes Feitosa" userId="92476b2894f26070" providerId="LiveId" clId="{09A6B1F0-DDAA-4C32-B46A-E5655B00B314}" dt="2021-04-09T21:12:58.819" v="77" actId="478"/>
          <ac:spMkLst>
            <pc:docMk/>
            <pc:sldMk cId="0" sldId="1828"/>
            <ac:spMk id="19" creationId="{00000000-0000-0000-0000-000000000000}"/>
          </ac:spMkLst>
        </pc:spChg>
        <pc:spChg chg="mod">
          <ac:chgData name="Audes Feitosa" userId="92476b2894f26070" providerId="LiveId" clId="{09A6B1F0-DDAA-4C32-B46A-E5655B00B314}" dt="2021-04-09T21:13:11.817" v="86" actId="20577"/>
          <ac:spMkLst>
            <pc:docMk/>
            <pc:sldMk cId="0" sldId="1828"/>
            <ac:spMk id="20" creationId="{00000000-0000-0000-0000-000000000000}"/>
          </ac:spMkLst>
        </pc:spChg>
      </pc:sldChg>
      <pc:sldChg chg="modSp mod">
        <pc:chgData name="Audes Feitosa" userId="92476b2894f26070" providerId="LiveId" clId="{09A6B1F0-DDAA-4C32-B46A-E5655B00B314}" dt="2021-04-09T21:23:53.162" v="149" actId="20577"/>
        <pc:sldMkLst>
          <pc:docMk/>
          <pc:sldMk cId="0" sldId="1829"/>
        </pc:sldMkLst>
        <pc:spChg chg="mod">
          <ac:chgData name="Audes Feitosa" userId="92476b2894f26070" providerId="LiveId" clId="{09A6B1F0-DDAA-4C32-B46A-E5655B00B314}" dt="2021-04-09T21:23:53.162" v="149" actId="20577"/>
          <ac:spMkLst>
            <pc:docMk/>
            <pc:sldMk cId="0" sldId="1829"/>
            <ac:spMk id="20" creationId="{00000000-0000-0000-0000-000000000000}"/>
          </ac:spMkLst>
        </pc:spChg>
      </pc:sldChg>
      <pc:sldChg chg="modSp mod">
        <pc:chgData name="Audes Feitosa" userId="92476b2894f26070" providerId="LiveId" clId="{09A6B1F0-DDAA-4C32-B46A-E5655B00B314}" dt="2021-04-09T21:15:15.756" v="108" actId="1076"/>
        <pc:sldMkLst>
          <pc:docMk/>
          <pc:sldMk cId="0" sldId="1830"/>
        </pc:sldMkLst>
        <pc:spChg chg="mod">
          <ac:chgData name="Audes Feitosa" userId="92476b2894f26070" providerId="LiveId" clId="{09A6B1F0-DDAA-4C32-B46A-E5655B00B314}" dt="2021-04-09T21:15:04.772" v="107" actId="1076"/>
          <ac:spMkLst>
            <pc:docMk/>
            <pc:sldMk cId="0" sldId="1830"/>
            <ac:spMk id="6" creationId="{7C4EBEA3-F043-4518-89E6-14A07B3C631D}"/>
          </ac:spMkLst>
        </pc:spChg>
        <pc:spChg chg="mod">
          <ac:chgData name="Audes Feitosa" userId="92476b2894f26070" providerId="LiveId" clId="{09A6B1F0-DDAA-4C32-B46A-E5655B00B314}" dt="2021-04-09T21:14:40.832" v="106" actId="1036"/>
          <ac:spMkLst>
            <pc:docMk/>
            <pc:sldMk cId="0" sldId="1830"/>
            <ac:spMk id="21" creationId="{65D74E24-79C4-4F3D-9617-8E206E65F790}"/>
          </ac:spMkLst>
        </pc:spChg>
        <pc:spChg chg="mod">
          <ac:chgData name="Audes Feitosa" userId="92476b2894f26070" providerId="LiveId" clId="{09A6B1F0-DDAA-4C32-B46A-E5655B00B314}" dt="2021-04-09T21:15:15.756" v="108" actId="1076"/>
          <ac:spMkLst>
            <pc:docMk/>
            <pc:sldMk cId="0" sldId="1830"/>
            <ac:spMk id="24" creationId="{61100640-DB80-4043-AE41-3AE644D3F883}"/>
          </ac:spMkLst>
        </pc:spChg>
      </pc:sldChg>
      <pc:sldChg chg="modSp mod">
        <pc:chgData name="Audes Feitosa" userId="92476b2894f26070" providerId="LiveId" clId="{09A6B1F0-DDAA-4C32-B46A-E5655B00B314}" dt="2021-04-09T21:24:20.960" v="154" actId="1038"/>
        <pc:sldMkLst>
          <pc:docMk/>
          <pc:sldMk cId="0" sldId="1833"/>
        </pc:sldMkLst>
        <pc:spChg chg="mod">
          <ac:chgData name="Audes Feitosa" userId="92476b2894f26070" providerId="LiveId" clId="{09A6B1F0-DDAA-4C32-B46A-E5655B00B314}" dt="2021-04-09T21:24:17.647" v="153"/>
          <ac:spMkLst>
            <pc:docMk/>
            <pc:sldMk cId="0" sldId="1833"/>
            <ac:spMk id="19" creationId="{00000000-0000-0000-0000-000000000000}"/>
          </ac:spMkLst>
        </pc:spChg>
        <pc:spChg chg="mod">
          <ac:chgData name="Audes Feitosa" userId="92476b2894f26070" providerId="LiveId" clId="{09A6B1F0-DDAA-4C32-B46A-E5655B00B314}" dt="2021-04-09T21:24:20.960" v="154" actId="1038"/>
          <ac:spMkLst>
            <pc:docMk/>
            <pc:sldMk cId="0" sldId="1833"/>
            <ac:spMk id="20" creationId="{00000000-0000-0000-0000-000000000000}"/>
          </ac:spMkLst>
        </pc:spChg>
      </pc:sldChg>
      <pc:sldChg chg="addSp modSp mod">
        <pc:chgData name="Audes Feitosa" userId="92476b2894f26070" providerId="LiveId" clId="{09A6B1F0-DDAA-4C32-B46A-E5655B00B314}" dt="2021-04-09T21:25:02.738" v="231" actId="1037"/>
        <pc:sldMkLst>
          <pc:docMk/>
          <pc:sldMk cId="0" sldId="1835"/>
        </pc:sldMkLst>
        <pc:spChg chg="add mod">
          <ac:chgData name="Audes Feitosa" userId="92476b2894f26070" providerId="LiveId" clId="{09A6B1F0-DDAA-4C32-B46A-E5655B00B314}" dt="2021-04-09T21:25:02.738" v="231" actId="1037"/>
          <ac:spMkLst>
            <pc:docMk/>
            <pc:sldMk cId="0" sldId="1835"/>
            <ac:spMk id="6" creationId="{4169146A-82F4-4D0E-A5CA-701E18320478}"/>
          </ac:spMkLst>
        </pc:spChg>
        <pc:spChg chg="mod">
          <ac:chgData name="Audes Feitosa" userId="92476b2894f26070" providerId="LiveId" clId="{09A6B1F0-DDAA-4C32-B46A-E5655B00B314}" dt="2021-04-09T21:24:52.980" v="156" actId="20577"/>
          <ac:spMkLst>
            <pc:docMk/>
            <pc:sldMk cId="0" sldId="1835"/>
            <ac:spMk id="19" creationId="{00000000-0000-0000-0000-000000000000}"/>
          </ac:spMkLst>
        </pc:spChg>
      </pc:sldChg>
      <pc:sldChg chg="modSp mod">
        <pc:chgData name="Audes Feitosa" userId="92476b2894f26070" providerId="LiveId" clId="{09A6B1F0-DDAA-4C32-B46A-E5655B00B314}" dt="2021-04-09T21:26:12.586" v="273" actId="1037"/>
        <pc:sldMkLst>
          <pc:docMk/>
          <pc:sldMk cId="0" sldId="1837"/>
        </pc:sldMkLst>
        <pc:spChg chg="mod">
          <ac:chgData name="Audes Feitosa" userId="92476b2894f26070" providerId="LiveId" clId="{09A6B1F0-DDAA-4C32-B46A-E5655B00B314}" dt="2021-04-09T21:26:12.586" v="273" actId="1037"/>
          <ac:spMkLst>
            <pc:docMk/>
            <pc:sldMk cId="0" sldId="1837"/>
            <ac:spMk id="2" creationId="{00000000-0000-0000-0000-000000000000}"/>
          </ac:spMkLst>
        </pc:spChg>
      </pc:sldChg>
      <pc:sldChg chg="modSp mod">
        <pc:chgData name="Audes Feitosa" userId="92476b2894f26070" providerId="LiveId" clId="{09A6B1F0-DDAA-4C32-B46A-E5655B00B314}" dt="2021-04-09T21:26:27.758" v="306" actId="1037"/>
        <pc:sldMkLst>
          <pc:docMk/>
          <pc:sldMk cId="0" sldId="1838"/>
        </pc:sldMkLst>
        <pc:spChg chg="mod">
          <ac:chgData name="Audes Feitosa" userId="92476b2894f26070" providerId="LiveId" clId="{09A6B1F0-DDAA-4C32-B46A-E5655B00B314}" dt="2021-04-09T21:26:27.758" v="306" actId="1037"/>
          <ac:spMkLst>
            <pc:docMk/>
            <pc:sldMk cId="0" sldId="1838"/>
            <ac:spMk id="2" creationId="{00000000-0000-0000-0000-000000000000}"/>
          </ac:spMkLst>
        </pc:spChg>
      </pc:sldChg>
      <pc:sldChg chg="modSp mod">
        <pc:chgData name="Audes Feitosa" userId="92476b2894f26070" providerId="LiveId" clId="{09A6B1F0-DDAA-4C32-B46A-E5655B00B314}" dt="2021-04-09T21:26:59.249" v="331" actId="207"/>
        <pc:sldMkLst>
          <pc:docMk/>
          <pc:sldMk cId="0" sldId="1839"/>
        </pc:sldMkLst>
        <pc:spChg chg="mod">
          <ac:chgData name="Audes Feitosa" userId="92476b2894f26070" providerId="LiveId" clId="{09A6B1F0-DDAA-4C32-B46A-E5655B00B314}" dt="2021-04-09T21:26:43.204" v="330" actId="1037"/>
          <ac:spMkLst>
            <pc:docMk/>
            <pc:sldMk cId="0" sldId="1839"/>
            <ac:spMk id="2" creationId="{00000000-0000-0000-0000-000000000000}"/>
          </ac:spMkLst>
        </pc:spChg>
        <pc:spChg chg="mod">
          <ac:chgData name="Audes Feitosa" userId="92476b2894f26070" providerId="LiveId" clId="{09A6B1F0-DDAA-4C32-B46A-E5655B00B314}" dt="2021-04-09T21:26:59.249" v="331" actId="207"/>
          <ac:spMkLst>
            <pc:docMk/>
            <pc:sldMk cId="0" sldId="1839"/>
            <ac:spMk id="8" creationId="{00000000-0000-0000-0000-000000000000}"/>
          </ac:spMkLst>
        </pc:spChg>
      </pc:sldChg>
      <pc:sldChg chg="addSp delSp modSp mod">
        <pc:chgData name="Audes Feitosa" userId="92476b2894f26070" providerId="LiveId" clId="{09A6B1F0-DDAA-4C32-B46A-E5655B00B314}" dt="2021-04-09T21:23:30.970" v="145" actId="14100"/>
        <pc:sldMkLst>
          <pc:docMk/>
          <pc:sldMk cId="1169829648" sldId="1844"/>
        </pc:sldMkLst>
        <pc:spChg chg="add mod">
          <ac:chgData name="Audes Feitosa" userId="92476b2894f26070" providerId="LiveId" clId="{09A6B1F0-DDAA-4C32-B46A-E5655B00B314}" dt="2021-04-09T21:23:30.970" v="145" actId="14100"/>
          <ac:spMkLst>
            <pc:docMk/>
            <pc:sldMk cId="1169829648" sldId="1844"/>
            <ac:spMk id="7" creationId="{7EAD261D-723C-449D-A1C2-E83D18B684F7}"/>
          </ac:spMkLst>
        </pc:spChg>
        <pc:spChg chg="mod">
          <ac:chgData name="Audes Feitosa" userId="92476b2894f26070" providerId="LiveId" clId="{09A6B1F0-DDAA-4C32-B46A-E5655B00B314}" dt="2021-04-09T21:18:58.273" v="144" actId="6549"/>
          <ac:spMkLst>
            <pc:docMk/>
            <pc:sldMk cId="1169829648" sldId="1844"/>
            <ac:spMk id="19" creationId="{00000000-0000-0000-0000-000000000000}"/>
          </ac:spMkLst>
        </pc:spChg>
        <pc:spChg chg="del mod">
          <ac:chgData name="Audes Feitosa" userId="92476b2894f26070" providerId="LiveId" clId="{09A6B1F0-DDAA-4C32-B46A-E5655B00B314}" dt="2021-04-09T21:18:33.543" v="115"/>
          <ac:spMkLst>
            <pc:docMk/>
            <pc:sldMk cId="1169829648" sldId="1844"/>
            <ac:spMk id="2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55B-4B54-B6D1-AB65F03BE32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5B-4B54-B6D1-AB65F03BE323}"/>
              </c:ext>
            </c:extLst>
          </c:dPt>
          <c:dPt>
            <c:idx val="2"/>
            <c:invertIfNegative val="0"/>
            <c:bubble3D val="0"/>
            <c:spPr>
              <a:solidFill>
                <a:srgbClr val="FF4B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55B-4B54-B6D1-AB65F03BE323}"/>
              </c:ext>
            </c:extLst>
          </c:dPt>
          <c:cat>
            <c:strRef>
              <c:f>Planilha1!$A$2:$A$4</c:f>
              <c:strCache>
                <c:ptCount val="3"/>
                <c:pt idx="0">
                  <c:v>1988 - 1994</c:v>
                </c:pt>
                <c:pt idx="1">
                  <c:v>1999 - 2004</c:v>
                </c:pt>
                <c:pt idx="2">
                  <c:v>2005 - 2008</c:v>
                </c:pt>
              </c:strCache>
            </c:strRef>
          </c:cat>
          <c:val>
            <c:numRef>
              <c:f>Planilha1!$B$2:$B$4</c:f>
              <c:numCache>
                <c:formatCode>0.00%</c:formatCode>
                <c:ptCount val="3"/>
                <c:pt idx="0">
                  <c:v>5.5E-2</c:v>
                </c:pt>
                <c:pt idx="1">
                  <c:v>8.5000000000000006E-2</c:v>
                </c:pt>
                <c:pt idx="2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5B-4B54-B6D1-AB65F03BE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1113823024"/>
        <c:axId val="1113838000"/>
      </c:barChart>
      <c:catAx>
        <c:axId val="111382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3838000"/>
        <c:crosses val="autoZero"/>
        <c:auto val="1"/>
        <c:lblAlgn val="ctr"/>
        <c:lblOffset val="100"/>
        <c:noMultiLvlLbl val="0"/>
      </c:catAx>
      <c:valAx>
        <c:axId val="111383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382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*Apneia Obstrutiva do Sono</c:v>
                </c:pt>
                <c:pt idx="1">
                  <c:v>Hipertensão Primária</c:v>
                </c:pt>
                <c:pt idx="2">
                  <c:v>Hiperaldosteronismo</c:v>
                </c:pt>
                <c:pt idx="3">
                  <c:v>Hipertensão Renovascular</c:v>
                </c:pt>
                <c:pt idx="4">
                  <c:v>Contraceptivo Oral</c:v>
                </c:pt>
                <c:pt idx="5">
                  <c:v>Doença Parenquimatosa Renal</c:v>
                </c:pt>
                <c:pt idx="6">
                  <c:v>Doenças da Tireoide</c:v>
                </c:pt>
              </c:strCache>
            </c:strRef>
          </c:cat>
          <c:val>
            <c:numRef>
              <c:f>Planilha1!$B$2:$B$8</c:f>
              <c:numCache>
                <c:formatCode>General</c:formatCode>
                <c:ptCount val="7"/>
                <c:pt idx="0">
                  <c:v>64</c:v>
                </c:pt>
                <c:pt idx="1">
                  <c:v>34.4</c:v>
                </c:pt>
                <c:pt idx="2">
                  <c:v>5.6</c:v>
                </c:pt>
                <c:pt idx="3">
                  <c:v>2.4</c:v>
                </c:pt>
                <c:pt idx="4">
                  <c:v>1.6</c:v>
                </c:pt>
                <c:pt idx="5">
                  <c:v>1.6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9-49E9-861E-98242BAC0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428960800"/>
        <c:axId val="1428941248"/>
      </c:barChart>
      <c:catAx>
        <c:axId val="1428960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1428941248"/>
        <c:crosses val="autoZero"/>
        <c:auto val="1"/>
        <c:lblAlgn val="ctr"/>
        <c:lblOffset val="100"/>
        <c:noMultiLvlLbl val="0"/>
      </c:catAx>
      <c:valAx>
        <c:axId val="14289412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2896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6D1-4716-92F8-F39016234536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6D1-4716-92F8-F3901623453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D1-4716-92F8-F3901623453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6D1-4716-92F8-F39016234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GERAL</c:v>
                </c:pt>
                <c:pt idx="1">
                  <c:v>Estágio 1</c:v>
                </c:pt>
                <c:pt idx="2">
                  <c:v>Estágio 2</c:v>
                </c:pt>
                <c:pt idx="3">
                  <c:v>Estágio 3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6.1</c:v>
                </c:pt>
                <c:pt idx="1">
                  <c:v>1.99</c:v>
                </c:pt>
                <c:pt idx="2">
                  <c:v>8.02</c:v>
                </c:pt>
                <c:pt idx="3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1-4716-92F8-F39016234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428178704"/>
        <c:axId val="1428173296"/>
      </c:barChart>
      <c:catAx>
        <c:axId val="142817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1428173296"/>
        <c:crosses val="autoZero"/>
        <c:auto val="1"/>
        <c:lblAlgn val="ctr"/>
        <c:lblOffset val="100"/>
        <c:noMultiLvlLbl val="0"/>
      </c:catAx>
      <c:valAx>
        <c:axId val="142817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142817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88-4B84-8312-B9F92621FCF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88-4B84-8312-B9F92621FCF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88-4B84-8312-B9F92621FCF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88-4B84-8312-B9F92621FC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Seattle (1)</c:v>
                </c:pt>
                <c:pt idx="1">
                  <c:v>Birmingham (2)</c:v>
                </c:pt>
                <c:pt idx="2">
                  <c:v>Oslo (3)</c:v>
                </c:pt>
                <c:pt idx="3">
                  <c:v>Estágio 3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17</c:v>
                </c:pt>
                <c:pt idx="1">
                  <c:v>20</c:v>
                </c:pt>
                <c:pt idx="2">
                  <c:v>22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88-4B84-8312-B9F92621F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428178704"/>
        <c:axId val="1428173296"/>
      </c:barChart>
      <c:catAx>
        <c:axId val="142817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1428173296"/>
        <c:crosses val="autoZero"/>
        <c:auto val="1"/>
        <c:lblAlgn val="ctr"/>
        <c:lblOffset val="100"/>
        <c:noMultiLvlLbl val="0"/>
      </c:catAx>
      <c:valAx>
        <c:axId val="142817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142817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EBC9D-A56F-415C-A4D3-92864FA0151C}" type="datetimeFigureOut">
              <a:rPr lang="pt-BR" smtClean="0">
                <a:latin typeface="Montserrat" panose="00000500000000000000" pitchFamily="2" charset="0"/>
              </a:rPr>
              <a:t>09/04/2021</a:t>
            </a:fld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02D1-3094-4A33-854B-BC5B733983FD}" type="slidenum">
              <a:rPr lang="pt-BR" smtClean="0">
                <a:latin typeface="Montserrat" panose="00000500000000000000" pitchFamily="2" charset="0"/>
              </a:rPr>
              <a:t>‹nº›</a:t>
            </a:fld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pPr algn="r">
              <a:buSzPts val="1300"/>
            </a:pPr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‹nº›</a:t>
            </a:fld>
            <a:endParaRPr lang="pt-BR" sz="1300" dirty="0">
              <a:solidFill>
                <a:schemeClr val="dk1"/>
              </a:solidFill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Montserrat" panose="00000500000000000000" pitchFamily="2" charset="0"/>
        <a:ea typeface="Montserrat" panose="00000500000000000000" pitchFamily="2" charset="0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8" name="Rectangles 16"/>
          <p:cNvSpPr/>
          <p:nvPr userDrawn="1"/>
        </p:nvSpPr>
        <p:spPr>
          <a:xfrm rot="5400000">
            <a:off x="2091372" y="-1165222"/>
            <a:ext cx="166370" cy="3832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9" name="Rectangles 17"/>
          <p:cNvSpPr/>
          <p:nvPr userDrawn="1"/>
        </p:nvSpPr>
        <p:spPr>
          <a:xfrm rot="5400000">
            <a:off x="4950777" y="-32692"/>
            <a:ext cx="135890" cy="1856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s 8"/>
          <p:cNvSpPr/>
          <p:nvPr userDrawn="1"/>
        </p:nvSpPr>
        <p:spPr>
          <a:xfrm>
            <a:off x="1247775" y="2512695"/>
            <a:ext cx="5664835" cy="194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1625917" y="3188494"/>
            <a:ext cx="4908550" cy="595312"/>
          </a:xfrm>
        </p:spPr>
        <p:txBody>
          <a:bodyPr/>
          <a:lstStyle>
            <a:lvl1pPr marL="0" indent="0">
              <a:buNone/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Montserrat" panose="00000500000000000000" pitchFamily="2" charset="0"/>
                <a:cs typeface="Montserrat" panose="00000500000000000000" pitchFamily="2" charset="0"/>
                <a:sym typeface="Arial" panose="020B0604020202020204"/>
              </a:defRPr>
            </a:lvl1pPr>
            <a:lvl2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2pPr>
            <a:lvl3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3pPr>
            <a:lvl4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4pPr>
            <a:lvl5pPr>
              <a:defRPr lang="pt-BR" sz="2800" b="0" i="0" u="none" strike="noStrike" cap="none" dirty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5pPr>
          </a:lstStyle>
          <a:p>
            <a:pPr lvl="0"/>
            <a:r>
              <a:rPr lang="pt-BR" dirty="0"/>
              <a:t>CLIQUE PARA EDITAR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Montserrat" panose="00000500000000000000" pitchFamily="2" charset="0"/>
              </a:defRPr>
            </a:lvl1pPr>
          </a:lstStyle>
          <a:p>
            <a:fld id="{9A0DB2DC-4C9A-4742-B13C-FB6460FD3503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-15036" y="2347324"/>
            <a:ext cx="12207036" cy="269563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088629" y="2307039"/>
            <a:ext cx="3590290" cy="2735915"/>
            <a:chOff x="2042" y="2027"/>
            <a:chExt cx="5654" cy="694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42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89" y="2061"/>
              <a:ext cx="0" cy="69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089" y="2061"/>
              <a:ext cx="5584" cy="2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650" y="2027"/>
              <a:ext cx="0" cy="6939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7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Content Placeholder 1" descr="DHA SP LOGO-01"/>
          <p:cNvPicPr>
            <a:picLocks noChangeAspect="1"/>
          </p:cNvPicPr>
          <p:nvPr/>
        </p:nvPicPr>
        <p:blipFill>
          <a:blip r:embed="rId3"/>
          <a:srcRect l="1593"/>
          <a:stretch>
            <a:fillRect/>
          </a:stretch>
        </p:blipFill>
        <p:spPr>
          <a:xfrm>
            <a:off x="8410575" y="2985621"/>
            <a:ext cx="1699260" cy="4829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078" y="4042539"/>
            <a:ext cx="1328879" cy="47237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991" y="4034173"/>
            <a:ext cx="1027020" cy="48910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3896" y="2852278"/>
            <a:ext cx="769210" cy="749679"/>
          </a:xfrm>
          <a:prstGeom prst="rect">
            <a:avLst/>
          </a:prstGeom>
        </p:spPr>
      </p:pic>
      <p:sp>
        <p:nvSpPr>
          <p:cNvPr id="18" name="Text Box 16"/>
          <p:cNvSpPr txBox="1"/>
          <p:nvPr/>
        </p:nvSpPr>
        <p:spPr>
          <a:xfrm>
            <a:off x="1744462" y="2810283"/>
            <a:ext cx="580430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HIPERTENSÃO ARTERIAL RESISTENTE E REFRATÁRIA</a:t>
            </a:r>
          </a:p>
        </p:txBody>
      </p:sp>
      <p:sp>
        <p:nvSpPr>
          <p:cNvPr id="20" name="Text Box 16"/>
          <p:cNvSpPr txBox="1"/>
          <p:nvPr/>
        </p:nvSpPr>
        <p:spPr>
          <a:xfrm>
            <a:off x="1739635" y="4042188"/>
            <a:ext cx="5533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SzTx/>
              <a:buFontTx/>
            </a:pPr>
            <a:r>
              <a:rPr lang="pt-BR" altLang="pt-BR" sz="1100" dirty="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Montserrat Medium" panose="00000600000000000000" pitchFamily="2" charset="0"/>
                <a:sym typeface="+mn-ea"/>
              </a:rPr>
              <a:t>Coordenador: Celso Amodeo</a:t>
            </a:r>
            <a:endParaRPr lang="pt-BR" altLang="pt-BR" sz="1100" dirty="0">
              <a:solidFill>
                <a:schemeClr val="tx1"/>
              </a:solidFill>
              <a:latin typeface="Montserrat Medium" panose="00000600000000000000" pitchFamily="2" charset="0"/>
              <a:ea typeface="+mn-ea"/>
              <a:cs typeface="Montserrat Medium" panose="00000600000000000000" pitchFamily="2" charset="0"/>
            </a:endParaRPr>
          </a:p>
          <a:p>
            <a:pPr algn="just">
              <a:buClrTx/>
              <a:buSzTx/>
              <a:buFontTx/>
            </a:pPr>
            <a:r>
              <a:rPr lang="pt-BR" altLang="pt-BR" sz="1100" dirty="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Montserrat Medium" panose="00000600000000000000" pitchFamily="2" charset="0"/>
                <a:sym typeface="+mn-ea"/>
              </a:rPr>
              <a:t>Coordenadores adjuntos: Elizabeth </a:t>
            </a:r>
            <a:r>
              <a:rPr lang="pt-BR" altLang="pt-BR" sz="1100" dirty="0" err="1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Montserrat Medium" panose="00000600000000000000" pitchFamily="2" charset="0"/>
                <a:sym typeface="+mn-ea"/>
              </a:rPr>
              <a:t>Silaid</a:t>
            </a:r>
            <a:r>
              <a:rPr lang="pt-BR" altLang="pt-BR" sz="1100" dirty="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Montserrat Medium" panose="00000600000000000000" pitchFamily="2" charset="0"/>
                <a:sym typeface="+mn-ea"/>
              </a:rPr>
              <a:t> </a:t>
            </a:r>
            <a:r>
              <a:rPr lang="pt-BR" altLang="pt-BR" sz="1100" dirty="0" err="1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Montserrat Medium" panose="00000600000000000000" pitchFamily="2" charset="0"/>
                <a:sym typeface="+mn-ea"/>
              </a:rPr>
              <a:t>Muxfeldt</a:t>
            </a:r>
            <a:r>
              <a:rPr lang="pt-BR" altLang="pt-BR" sz="1100" dirty="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Montserrat Medium" panose="00000600000000000000" pitchFamily="2" charset="0"/>
                <a:sym typeface="+mn-ea"/>
              </a:rPr>
              <a:t> e Gil Fernando Salles </a:t>
            </a:r>
            <a:endParaRPr lang="pt-BR" altLang="pt-BR" sz="1100" dirty="0">
              <a:solidFill>
                <a:schemeClr val="tx1"/>
              </a:solidFill>
              <a:latin typeface="Montserrat Medium" panose="00000600000000000000" pitchFamily="2" charset="0"/>
              <a:ea typeface="+mn-ea"/>
              <a:cs typeface="Montserrat Medium" panose="00000600000000000000" pitchFamily="2" charset="0"/>
            </a:endParaRPr>
          </a:p>
          <a:p>
            <a:pPr algn="just">
              <a:buClrTx/>
              <a:buSzTx/>
              <a:buFontTx/>
            </a:pPr>
            <a:r>
              <a:rPr lang="pt-BR" altLang="pt-BR" sz="1100" dirty="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Montserrat Medium" panose="00000600000000000000" pitchFamily="2" charset="0"/>
                <a:sym typeface="+mn-ea"/>
              </a:rPr>
              <a:t>Membros: Erika Maria Gonçalves Campana e Heitor Moreno Júnior</a:t>
            </a:r>
          </a:p>
        </p:txBody>
      </p:sp>
      <p:sp>
        <p:nvSpPr>
          <p:cNvPr id="22" name="Text Box 16"/>
          <p:cNvSpPr txBox="1"/>
          <p:nvPr/>
        </p:nvSpPr>
        <p:spPr>
          <a:xfrm rot="16200000">
            <a:off x="-998220" y="3275626"/>
            <a:ext cx="3032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venirNext LT Pro Bold" panose="020B0804020202020204" charset="0"/>
              </a:rPr>
              <a:t>CAPÍTULO </a:t>
            </a:r>
            <a:r>
              <a:rPr lang="pt-BR" altLang="en-US" sz="3000" dirty="0">
                <a:solidFill>
                  <a:srgbClr val="C00000"/>
                </a:solidFill>
                <a:latin typeface="Montserrat" panose="00000500000000000000" pitchFamily="2" charset="0"/>
                <a:cs typeface="AvenirNext LT Pro Bold" panose="020B0804020202020204" charset="0"/>
              </a:rPr>
              <a:t>16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1461936" y="2524475"/>
            <a:ext cx="0" cy="23629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6"/>
          <p:cNvSpPr txBox="1"/>
          <p:nvPr/>
        </p:nvSpPr>
        <p:spPr>
          <a:xfrm rot="16200000">
            <a:off x="-537422" y="3228197"/>
            <a:ext cx="303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DIRETRIZES BRASILEIRAS </a:t>
            </a:r>
            <a:b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</a:br>
            <a:endParaRPr lang="pt-BR" alt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cs typeface="AvenirNext LT Pro Bold" panose="020B0804020202020204" charset="0"/>
            </a:endParaRPr>
          </a:p>
        </p:txBody>
      </p:sp>
      <p:sp>
        <p:nvSpPr>
          <p:cNvPr id="26" name="Text Box 16"/>
          <p:cNvSpPr txBox="1"/>
          <p:nvPr/>
        </p:nvSpPr>
        <p:spPr>
          <a:xfrm rot="16200000">
            <a:off x="-433854" y="3419023"/>
            <a:ext cx="2902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DA HIPERTENSÃO ARTERIAL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15" t="17390" r="20431" b="14427"/>
          <a:stretch>
            <a:fillRect/>
          </a:stretch>
        </p:blipFill>
        <p:spPr>
          <a:xfrm>
            <a:off x="1898361" y="508663"/>
            <a:ext cx="8395277" cy="52793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tângulo 2"/>
          <p:cNvSpPr/>
          <p:nvPr/>
        </p:nvSpPr>
        <p:spPr>
          <a:xfrm>
            <a:off x="206202" y="6351328"/>
            <a:ext cx="3345788" cy="2308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900" dirty="0">
                <a:latin typeface="Montserrat Medium" panose="00000600000000000000" pitchFamily="2" charset="0"/>
              </a:rPr>
              <a:t>Krieger EM e cols. </a:t>
            </a:r>
            <a:r>
              <a:rPr lang="en-US" altLang="pt-BR" sz="900" dirty="0">
                <a:latin typeface="Montserrat Medium" panose="00000600000000000000" pitchFamily="2" charset="0"/>
              </a:rPr>
              <a:t>Hypertension 2018 Apr;71(4):681-690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OBJETIVOS ReHOT</a:t>
            </a:r>
          </a:p>
        </p:txBody>
      </p:sp>
      <p:sp>
        <p:nvSpPr>
          <p:cNvPr id="31746" name="Retângulo 1"/>
          <p:cNvSpPr>
            <a:spLocks noChangeArrowheads="1"/>
          </p:cNvSpPr>
          <p:nvPr/>
        </p:nvSpPr>
        <p:spPr bwMode="auto">
          <a:xfrm>
            <a:off x="572135" y="1969135"/>
            <a:ext cx="11047730" cy="25533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+mj-lt"/>
              <a:buAutoNum type="arabicPeriod"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Prevalência da hipertensão resistente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+mj-lt"/>
              <a:buAutoNum type="arabicPeriod"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+mj-lt"/>
              <a:buAutoNum type="arabicPeriod"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Padronizar associação de fármacos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+mj-lt"/>
              <a:buAutoNum type="arabicPeriod"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+mj-lt"/>
              <a:buAutoNum type="arabicPeriod"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Caracterizar o fenótipo do paciente com hipertensão resistente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+mj-lt"/>
              <a:buAutoNum type="arabicPeriod"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+mj-lt"/>
              <a:buAutoNum type="arabicPeriod"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4.  Comparar a eficácia da quarta droga (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espironolactona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ou clonidina)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</a:t>
            </a:r>
          </a:p>
        </p:txBody>
      </p:sp>
      <p:sp>
        <p:nvSpPr>
          <p:cNvPr id="26628" name="Retângulo 3"/>
          <p:cNvSpPr/>
          <p:nvPr/>
        </p:nvSpPr>
        <p:spPr>
          <a:xfrm>
            <a:off x="180628" y="6319173"/>
            <a:ext cx="3345788" cy="2308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900" dirty="0">
                <a:latin typeface="Montserrat Medium" panose="00000600000000000000" pitchFamily="2" charset="0"/>
              </a:rPr>
              <a:t>Krieger EM e cols. </a:t>
            </a:r>
            <a:r>
              <a:rPr lang="en-US" altLang="pt-BR" sz="900" dirty="0">
                <a:latin typeface="Montserrat Medium" panose="00000600000000000000" pitchFamily="2" charset="0"/>
              </a:rPr>
              <a:t>Hypertension 2018 Apr;71(4):681-690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OBJETIVOS ReHOT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728152" y="698405"/>
            <a:ext cx="115404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GRÁFICO DE DISTRIBUIÇÃO - CENSO VS. INDIVÍDUOS PARTICIPANTES (%)</a:t>
            </a:r>
          </a:p>
        </p:txBody>
      </p:sp>
      <p:pic>
        <p:nvPicPr>
          <p:cNvPr id="27650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80A9C9"/>
              </a:clrFrom>
              <a:clrTo>
                <a:srgbClr val="80A9C9">
                  <a:alpha val="0"/>
                </a:srgbClr>
              </a:clrTo>
            </a:clrChange>
          </a:blip>
          <a:srcRect l="28751" t="24445" r="21251" b="14075"/>
          <a:stretch>
            <a:fillRect/>
          </a:stretch>
        </p:blipFill>
        <p:spPr>
          <a:xfrm>
            <a:off x="2727007" y="1186845"/>
            <a:ext cx="7030086" cy="49469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73" name="Retângulo 24"/>
          <p:cNvSpPr/>
          <p:nvPr/>
        </p:nvSpPr>
        <p:spPr>
          <a:xfrm>
            <a:off x="171761" y="6223499"/>
            <a:ext cx="3923376" cy="3286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>
              <a:lnSpc>
                <a:spcPct val="200000"/>
              </a:lnSpc>
              <a:spcBef>
                <a:spcPct val="0"/>
              </a:spcBef>
              <a:buNone/>
            </a:pPr>
            <a:r>
              <a:rPr lang="pt-BR" altLang="pt-BR" sz="900" dirty="0">
                <a:latin typeface="Montserrat Medium" panose="00000600000000000000" pitchFamily="2" charset="0"/>
              </a:rPr>
              <a:t>Krieger EM e cols. </a:t>
            </a:r>
            <a:r>
              <a:rPr lang="en-US" altLang="pt-BR" sz="900" dirty="0">
                <a:latin typeface="Montserrat Medium" panose="00000600000000000000" pitchFamily="2" charset="0"/>
              </a:rPr>
              <a:t>Hypertension 2018 Apr;71(4):681-690</a:t>
            </a:r>
          </a:p>
        </p:txBody>
      </p:sp>
      <p:sp>
        <p:nvSpPr>
          <p:cNvPr id="27652" name="CaixaDeTexto 4"/>
          <p:cNvSpPr txBox="1"/>
          <p:nvPr/>
        </p:nvSpPr>
        <p:spPr>
          <a:xfrm>
            <a:off x="3708463" y="5930481"/>
            <a:ext cx="588623" cy="215444"/>
          </a:xfrm>
          <a:prstGeom prst="rect">
            <a:avLst/>
          </a:prstGeom>
          <a:solidFill>
            <a:srgbClr val="E9E9E9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pt-BR" sz="800" b="1" dirty="0"/>
              <a:t>NORTE</a:t>
            </a:r>
          </a:p>
        </p:txBody>
      </p:sp>
      <p:sp>
        <p:nvSpPr>
          <p:cNvPr id="27654" name="CaixaDeTexto 6"/>
          <p:cNvSpPr txBox="1"/>
          <p:nvPr/>
        </p:nvSpPr>
        <p:spPr>
          <a:xfrm>
            <a:off x="4444170" y="5931380"/>
            <a:ext cx="755335" cy="215444"/>
          </a:xfrm>
          <a:prstGeom prst="rect">
            <a:avLst/>
          </a:prstGeom>
          <a:solidFill>
            <a:srgbClr val="E9E9E9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pt-BR" sz="800" b="1" dirty="0"/>
              <a:t>NORDESTE</a:t>
            </a:r>
          </a:p>
        </p:txBody>
      </p:sp>
      <p:sp>
        <p:nvSpPr>
          <p:cNvPr id="27659" name="CaixaDeTexto 11"/>
          <p:cNvSpPr txBox="1"/>
          <p:nvPr/>
        </p:nvSpPr>
        <p:spPr>
          <a:xfrm>
            <a:off x="6375121" y="5930481"/>
            <a:ext cx="829003" cy="215444"/>
          </a:xfrm>
          <a:prstGeom prst="rect">
            <a:avLst/>
          </a:prstGeom>
          <a:solidFill>
            <a:srgbClr val="E9E9E9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pt-BR" sz="800" b="1" dirty="0"/>
              <a:t>SUDESTE</a:t>
            </a:r>
          </a:p>
        </p:txBody>
      </p:sp>
      <p:sp>
        <p:nvSpPr>
          <p:cNvPr id="27656" name="CaixaDeTexto 8"/>
          <p:cNvSpPr txBox="1"/>
          <p:nvPr/>
        </p:nvSpPr>
        <p:spPr>
          <a:xfrm>
            <a:off x="5278542" y="5927659"/>
            <a:ext cx="1017542" cy="215444"/>
          </a:xfrm>
          <a:prstGeom prst="rect">
            <a:avLst/>
          </a:prstGeom>
          <a:solidFill>
            <a:srgbClr val="E9E9E9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pt-BR" sz="800" b="1" dirty="0"/>
              <a:t>CENTRO-OESTE</a:t>
            </a:r>
          </a:p>
        </p:txBody>
      </p:sp>
      <p:sp>
        <p:nvSpPr>
          <p:cNvPr id="27661" name="CaixaDeTexto 13"/>
          <p:cNvSpPr txBox="1"/>
          <p:nvPr/>
        </p:nvSpPr>
        <p:spPr>
          <a:xfrm>
            <a:off x="7456274" y="5942566"/>
            <a:ext cx="389850" cy="215444"/>
          </a:xfrm>
          <a:prstGeom prst="rect">
            <a:avLst/>
          </a:prstGeom>
          <a:solidFill>
            <a:srgbClr val="E9E9E9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pt-BR" sz="800" b="1" dirty="0"/>
              <a:t>SUL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210E87EC-3BEE-4090-860C-D64CDE6F3CED}"/>
              </a:ext>
            </a:extLst>
          </p:cNvPr>
          <p:cNvGrpSpPr/>
          <p:nvPr/>
        </p:nvGrpSpPr>
        <p:grpSpPr>
          <a:xfrm>
            <a:off x="7690167" y="3530645"/>
            <a:ext cx="1505527" cy="722706"/>
            <a:chOff x="11865004" y="3983227"/>
            <a:chExt cx="1505527" cy="722706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AA3F794-54C5-4BC8-91E1-CE4D8555FC90}"/>
                </a:ext>
              </a:extLst>
            </p:cNvPr>
            <p:cNvSpPr/>
            <p:nvPr/>
          </p:nvSpPr>
          <p:spPr>
            <a:xfrm>
              <a:off x="11865004" y="3983227"/>
              <a:ext cx="1505527" cy="722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CaixaDeTexto 23">
              <a:extLst>
                <a:ext uri="{FF2B5EF4-FFF2-40B4-BE49-F238E27FC236}">
                  <a16:creationId xmlns:a16="http://schemas.microsoft.com/office/drawing/2014/main" id="{02BF03BF-8278-462D-85C4-51974C0C5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30206" y="4111776"/>
              <a:ext cx="5683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 b="1" dirty="0"/>
                <a:t>Brasil</a:t>
              </a:r>
            </a:p>
          </p:txBody>
        </p:sp>
        <p:sp>
          <p:nvSpPr>
            <p:cNvPr id="35" name="CaixaDeTexto 25">
              <a:extLst>
                <a:ext uri="{FF2B5EF4-FFF2-40B4-BE49-F238E27FC236}">
                  <a16:creationId xmlns:a16="http://schemas.microsoft.com/office/drawing/2014/main" id="{97B8BA60-D0DA-460B-9897-3FAAC5811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27348" y="4334027"/>
              <a:ext cx="704850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 b="1" dirty="0" err="1"/>
                <a:t>ReHOT</a:t>
              </a:r>
              <a:endParaRPr lang="pt-BR" altLang="pt-BR" sz="1000" b="1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677AA518-2F1D-471C-9FE7-8434AAFC8F79}"/>
                </a:ext>
              </a:extLst>
            </p:cNvPr>
            <p:cNvSpPr/>
            <p:nvPr/>
          </p:nvSpPr>
          <p:spPr>
            <a:xfrm>
              <a:off x="12025745" y="4148720"/>
              <a:ext cx="155425" cy="1554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ADA849B2-0AF0-46A3-A2F2-F0D19B419A1C}"/>
                </a:ext>
              </a:extLst>
            </p:cNvPr>
            <p:cNvSpPr/>
            <p:nvPr/>
          </p:nvSpPr>
          <p:spPr>
            <a:xfrm>
              <a:off x="12020961" y="4375962"/>
              <a:ext cx="155425" cy="155425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ReHOT</a:t>
            </a:r>
          </a:p>
        </p:txBody>
      </p:sp>
      <p:sp>
        <p:nvSpPr>
          <p:cNvPr id="28674" name="CaixaDeTexto 1"/>
          <p:cNvSpPr txBox="1"/>
          <p:nvPr/>
        </p:nvSpPr>
        <p:spPr>
          <a:xfrm>
            <a:off x="4419600" y="3136477"/>
            <a:ext cx="33528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960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11,7%</a:t>
            </a:r>
          </a:p>
        </p:txBody>
      </p:sp>
      <p:sp>
        <p:nvSpPr>
          <p:cNvPr id="28675" name="CaixaDeTexto 4"/>
          <p:cNvSpPr txBox="1"/>
          <p:nvPr/>
        </p:nvSpPr>
        <p:spPr>
          <a:xfrm>
            <a:off x="2582057" y="2263025"/>
            <a:ext cx="7027886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pt-BR" sz="54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Prevalência de HAR</a:t>
            </a:r>
          </a:p>
        </p:txBody>
      </p:sp>
      <p:sp>
        <p:nvSpPr>
          <p:cNvPr id="5" name="Retângulo 24">
            <a:extLst>
              <a:ext uri="{FF2B5EF4-FFF2-40B4-BE49-F238E27FC236}">
                <a16:creationId xmlns:a16="http://schemas.microsoft.com/office/drawing/2014/main" id="{50BD639D-4A1C-4673-8A49-DABC1F1CD768}"/>
              </a:ext>
            </a:extLst>
          </p:cNvPr>
          <p:cNvSpPr/>
          <p:nvPr/>
        </p:nvSpPr>
        <p:spPr>
          <a:xfrm>
            <a:off x="171761" y="6223499"/>
            <a:ext cx="3923376" cy="3286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>
              <a:lnSpc>
                <a:spcPct val="200000"/>
              </a:lnSpc>
              <a:spcBef>
                <a:spcPct val="0"/>
              </a:spcBef>
              <a:buNone/>
            </a:pPr>
            <a:r>
              <a:rPr lang="pt-BR" altLang="pt-BR" sz="900" dirty="0">
                <a:latin typeface="Montserrat Medium" panose="00000600000000000000" pitchFamily="2" charset="0"/>
              </a:rPr>
              <a:t>Krieger EM e cols. </a:t>
            </a:r>
            <a:r>
              <a:rPr lang="en-US" altLang="pt-BR" sz="900" dirty="0">
                <a:latin typeface="Montserrat Medium" panose="00000600000000000000" pitchFamily="2" charset="0"/>
              </a:rPr>
              <a:t>Hypertension 2018 Apr;71(4):681-690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PREVALÊNCIA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3474373" y="689457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DA HIPERTENSÃO ARTERIAL RESISTENTE</a:t>
            </a:r>
          </a:p>
        </p:txBody>
      </p:sp>
      <p:sp>
        <p:nvSpPr>
          <p:cNvPr id="29698" name="Text Box 3"/>
          <p:cNvSpPr txBox="1"/>
          <p:nvPr/>
        </p:nvSpPr>
        <p:spPr>
          <a:xfrm>
            <a:off x="2476817" y="1939995"/>
            <a:ext cx="7238365" cy="132207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en-US" altLang="pt-BR" sz="800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12 - 15%</a:t>
            </a:r>
            <a:endParaRPr lang="en-US" altLang="pt-BR" sz="8000" dirty="0">
              <a:solidFill>
                <a:srgbClr val="C00000"/>
              </a:solidFill>
              <a:latin typeface="Montserrat" panose="00000500000000000000" pitchFamily="2" charset="0"/>
              <a:ea typeface="Times New Roman" panose="02020603050405020304" pitchFamily="18" charset="0"/>
              <a:cs typeface="Montserrat SemiBold" panose="00000700000000000000" pitchFamily="2" charset="0"/>
            </a:endParaRPr>
          </a:p>
        </p:txBody>
      </p:sp>
      <p:sp>
        <p:nvSpPr>
          <p:cNvPr id="29699" name="Text Box 5"/>
          <p:cNvSpPr txBox="1"/>
          <p:nvPr/>
        </p:nvSpPr>
        <p:spPr>
          <a:xfrm>
            <a:off x="180629" y="6260221"/>
            <a:ext cx="513270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eaLnBrk="1" hangingPunct="1">
              <a:spcBef>
                <a:spcPct val="50000"/>
              </a:spcBef>
              <a:buSzPct val="90000"/>
              <a:buNone/>
            </a:pPr>
            <a:r>
              <a:rPr lang="pt-BR" altLang="pt-BR" sz="900" dirty="0">
                <a:latin typeface="Montserrat Medium" panose="00000600000000000000" pitchFamily="2" charset="0"/>
              </a:rPr>
              <a:t>I Posicionamento Brasileiro sobre Hipertensão Arterial Resistente. Arq. Bras. Cardiol. Vol 99 No.1; 2012  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ltGray">
          <a:xfrm>
            <a:off x="1681955" y="3398355"/>
            <a:ext cx="8828088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Pct val="90000"/>
              <a:buFontTx/>
              <a:defRPr/>
            </a:pPr>
            <a:r>
              <a:rPr kumimoji="0" lang="pt-BR" sz="2400" kern="1200" cap="none" spc="0" normalizeH="0" baseline="0" noProof="0" dirty="0" err="1">
                <a:solidFill>
                  <a:schemeClr val="bg2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Pseudo</a:t>
            </a:r>
            <a:r>
              <a:rPr kumimoji="0" lang="pt-BR" sz="2400" kern="1200" cap="none" spc="0" normalizeH="0" baseline="0" noProof="0" dirty="0">
                <a:solidFill>
                  <a:schemeClr val="bg2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refratária: prevalência alta</a:t>
            </a:r>
          </a:p>
          <a:p>
            <a:pPr marR="0" algn="ctr" defTabSz="914400" eaLnBrk="1" hangingPunct="1">
              <a:spcBef>
                <a:spcPct val="50000"/>
              </a:spcBef>
              <a:buClrTx/>
              <a:buSzPct val="90000"/>
              <a:buFontTx/>
              <a:defRPr/>
            </a:pPr>
            <a:r>
              <a:rPr kumimoji="0" lang="pt-BR" sz="2400" kern="1200" cap="none" spc="0" normalizeH="0" baseline="0" noProof="0" dirty="0">
                <a:solidFill>
                  <a:schemeClr val="bg2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Refratária verdadeira: reduzida prevalência (1,9%) </a:t>
            </a:r>
            <a:endParaRPr kumimoji="0" lang="pt-BR" sz="3200" kern="1200" cap="none" spc="0" normalizeH="0" baseline="0" noProof="0" dirty="0">
              <a:solidFill>
                <a:schemeClr val="bg2">
                  <a:lumMod val="75000"/>
                </a:schemeClr>
              </a:solidFill>
              <a:effectLst/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R="0" algn="ctr" defTabSz="914400" eaLnBrk="1" hangingPunct="1">
              <a:spcBef>
                <a:spcPct val="50000"/>
              </a:spcBef>
              <a:buClrTx/>
              <a:buSzPct val="90000"/>
              <a:buFontTx/>
              <a:defRPr/>
            </a:pPr>
            <a:endParaRPr kumimoji="0" lang="pt-BR" sz="3200" kern="1200" cap="none" spc="0" normalizeH="0" baseline="0" noProof="0" dirty="0">
              <a:solidFill>
                <a:schemeClr val="bg2">
                  <a:lumMod val="75000"/>
                </a:schemeClr>
              </a:solidFill>
              <a:effectLst/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69FA02C9-1741-49FE-A970-CD85004B7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754" y="2035654"/>
            <a:ext cx="5435318" cy="365116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92F1F53F-7027-4E5A-9483-3A7BF1ECA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40" y="1630841"/>
            <a:ext cx="6848520" cy="4563969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HIPERTENSÃO REFRATÁRIA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047407" y="679768"/>
            <a:ext cx="757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UM NOVO FENÓTIPO DA HIPERTENSÃO RESISTENTE</a:t>
            </a:r>
          </a:p>
        </p:txBody>
      </p:sp>
      <p:sp>
        <p:nvSpPr>
          <p:cNvPr id="11" name="Retângulo 1"/>
          <p:cNvSpPr/>
          <p:nvPr/>
        </p:nvSpPr>
        <p:spPr>
          <a:xfrm>
            <a:off x="1689735" y="1226661"/>
            <a:ext cx="8534400" cy="404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Adultos Americanos Hipertensos atendidos em ambulatório especializado em hipertensão arterial</a:t>
            </a:r>
          </a:p>
        </p:txBody>
      </p:sp>
      <p:sp>
        <p:nvSpPr>
          <p:cNvPr id="12" name="Retângulo 4"/>
          <p:cNvSpPr/>
          <p:nvPr/>
        </p:nvSpPr>
        <p:spPr>
          <a:xfrm>
            <a:off x="7297413" y="2111735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Hipertensão Resistente</a:t>
            </a:r>
          </a:p>
        </p:txBody>
      </p:sp>
      <p:sp>
        <p:nvSpPr>
          <p:cNvPr id="13" name="Retângulo 6"/>
          <p:cNvSpPr/>
          <p:nvPr/>
        </p:nvSpPr>
        <p:spPr>
          <a:xfrm>
            <a:off x="4630399" y="3570242"/>
            <a:ext cx="191832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Hipertensão Resistente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 21%</a:t>
            </a:r>
          </a:p>
        </p:txBody>
      </p:sp>
      <p:sp>
        <p:nvSpPr>
          <p:cNvPr id="14" name="Retângulo 7"/>
          <p:cNvSpPr/>
          <p:nvPr/>
        </p:nvSpPr>
        <p:spPr>
          <a:xfrm>
            <a:off x="8203490" y="4215692"/>
            <a:ext cx="1496471" cy="922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Hipertensão Resistente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Não Controlada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32%</a:t>
            </a:r>
          </a:p>
        </p:txBody>
      </p:sp>
      <p:sp>
        <p:nvSpPr>
          <p:cNvPr id="15" name="Retângulo 8"/>
          <p:cNvSpPr/>
          <p:nvPr/>
        </p:nvSpPr>
        <p:spPr>
          <a:xfrm>
            <a:off x="9803351" y="3684542"/>
            <a:ext cx="101282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Hipertensão Refratária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 3%</a:t>
            </a:r>
          </a:p>
        </p:txBody>
      </p:sp>
      <p:sp>
        <p:nvSpPr>
          <p:cNvPr id="17" name="Retângulo 9"/>
          <p:cNvSpPr/>
          <p:nvPr/>
        </p:nvSpPr>
        <p:spPr>
          <a:xfrm>
            <a:off x="7455254" y="3062212"/>
            <a:ext cx="1496471" cy="74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Hipertensão Resistente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Controlada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65%</a:t>
            </a:r>
          </a:p>
        </p:txBody>
      </p:sp>
      <p:sp>
        <p:nvSpPr>
          <p:cNvPr id="18" name="Seta: para Cima 3"/>
          <p:cNvSpPr/>
          <p:nvPr/>
        </p:nvSpPr>
        <p:spPr>
          <a:xfrm>
            <a:off x="10155775" y="4203022"/>
            <a:ext cx="307975" cy="6858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629FF8C0-6172-4B28-987B-451E71179ACC}"/>
              </a:ext>
            </a:extLst>
          </p:cNvPr>
          <p:cNvSpPr txBox="1"/>
          <p:nvPr/>
        </p:nvSpPr>
        <p:spPr>
          <a:xfrm>
            <a:off x="180629" y="6260221"/>
            <a:ext cx="5132705" cy="2308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eaLnBrk="1" hangingPunct="1">
              <a:spcBef>
                <a:spcPct val="50000"/>
              </a:spcBef>
              <a:buSzPct val="90000"/>
              <a:buNone/>
            </a:pPr>
            <a:r>
              <a:rPr lang="pt-BR" altLang="pt-BR" sz="900" dirty="0" err="1">
                <a:latin typeface="Montserrat Medium" panose="00000600000000000000" pitchFamily="2" charset="0"/>
              </a:rPr>
              <a:t>Dudenbostel</a:t>
            </a:r>
            <a:r>
              <a:rPr lang="pt-BR" altLang="pt-BR" sz="900" dirty="0">
                <a:latin typeface="Montserrat Medium" panose="00000600000000000000" pitchFamily="2" charset="0"/>
              </a:rPr>
              <a:t> T. </a:t>
            </a:r>
            <a:r>
              <a:rPr lang="pt-BR" altLang="pt-BR" sz="900" dirty="0" err="1">
                <a:latin typeface="Montserrat Medium" panose="00000600000000000000" pitchFamily="2" charset="0"/>
              </a:rPr>
              <a:t>Hypertension</a:t>
            </a:r>
            <a:r>
              <a:rPr lang="pt-BR" altLang="pt-BR" sz="900" dirty="0">
                <a:latin typeface="Montserrat Medium" panose="00000600000000000000" pitchFamily="2" charset="0"/>
              </a:rPr>
              <a:t> 2016; 67:1085-92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4D2A1315-F210-418A-A6EB-45D14EAC88CF}"/>
              </a:ext>
            </a:extLst>
          </p:cNvPr>
          <p:cNvCxnSpPr>
            <a:cxnSpLocks/>
          </p:cNvCxnSpPr>
          <p:nvPr/>
        </p:nvCxnSpPr>
        <p:spPr>
          <a:xfrm flipH="1">
            <a:off x="5621587" y="2492616"/>
            <a:ext cx="2672669" cy="11696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3B7F769C-3C3F-40A7-B926-DC1395FE1773}"/>
              </a:ext>
            </a:extLst>
          </p:cNvPr>
          <p:cNvCxnSpPr>
            <a:cxnSpLocks/>
          </p:cNvCxnSpPr>
          <p:nvPr/>
        </p:nvCxnSpPr>
        <p:spPr>
          <a:xfrm flipH="1" flipV="1">
            <a:off x="5621587" y="5242597"/>
            <a:ext cx="2818826" cy="17914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2ECC979-CE6B-42DA-AE28-4912E36EED9A}"/>
              </a:ext>
            </a:extLst>
          </p:cNvPr>
          <p:cNvSpPr/>
          <p:nvPr/>
        </p:nvSpPr>
        <p:spPr>
          <a:xfrm>
            <a:off x="2178845" y="1295581"/>
            <a:ext cx="7624506" cy="40638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HIPERTENSÃO RESISTENTE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557168" y="697831"/>
            <a:ext cx="578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RISCO CARDIOVASCULAR</a:t>
            </a:r>
          </a:p>
        </p:txBody>
      </p:sp>
      <p:graphicFrame>
        <p:nvGraphicFramePr>
          <p:cNvPr id="3174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198314"/>
              </p:ext>
            </p:extLst>
          </p:nvPr>
        </p:nvGraphicFramePr>
        <p:xfrm>
          <a:off x="2486821" y="1441450"/>
          <a:ext cx="7035800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040880" imgH="3840480" progId="Excel.Chart.8">
                  <p:embed/>
                </p:oleObj>
              </mc:Choice>
              <mc:Fallback>
                <p:oleObj r:id="rId2" imgW="7040880" imgH="3840480" progId="Excel.Chart.8">
                  <p:embed/>
                  <p:pic>
                    <p:nvPicPr>
                      <p:cNvPr id="31747" name="Espaço Reservado para Conteúdo 6"/>
                      <p:cNvPicPr/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>
                      <a:xfrm>
                        <a:off x="2486821" y="1441450"/>
                        <a:ext cx="7035800" cy="38354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CaixaDeTexto 7"/>
          <p:cNvSpPr txBox="1"/>
          <p:nvPr/>
        </p:nvSpPr>
        <p:spPr>
          <a:xfrm rot="16200000">
            <a:off x="484210" y="3498949"/>
            <a:ext cx="3081293" cy="30777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pt-BR" sz="1400" dirty="0">
                <a:latin typeface="Montserrat" panose="00000500000000000000" pitchFamily="2" charset="0"/>
              </a:rPr>
              <a:t>Eventos para cada 1000 pac/ano</a:t>
            </a:r>
          </a:p>
        </p:txBody>
      </p:sp>
      <p:sp>
        <p:nvSpPr>
          <p:cNvPr id="31749" name="CaixaDeTexto 10"/>
          <p:cNvSpPr txBox="1"/>
          <p:nvPr/>
        </p:nvSpPr>
        <p:spPr>
          <a:xfrm>
            <a:off x="3655494" y="3836467"/>
            <a:ext cx="528579" cy="3079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pt-BR" sz="1400" dirty="0"/>
              <a:t>6,4</a:t>
            </a:r>
          </a:p>
        </p:txBody>
      </p:sp>
      <p:sp>
        <p:nvSpPr>
          <p:cNvPr id="31750" name="CaixaDeTexto 11"/>
          <p:cNvSpPr txBox="1"/>
          <p:nvPr/>
        </p:nvSpPr>
        <p:spPr>
          <a:xfrm>
            <a:off x="5242589" y="3473076"/>
            <a:ext cx="433387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pt-BR" sz="1400" dirty="0"/>
              <a:t>9,1</a:t>
            </a:r>
          </a:p>
        </p:txBody>
      </p:sp>
      <p:sp>
        <p:nvSpPr>
          <p:cNvPr id="31751" name="CaixaDeTexto 12"/>
          <p:cNvSpPr txBox="1"/>
          <p:nvPr/>
        </p:nvSpPr>
        <p:spPr>
          <a:xfrm>
            <a:off x="6797154" y="2871499"/>
            <a:ext cx="531813" cy="306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pt-BR" sz="1400" dirty="0"/>
              <a:t>13,2</a:t>
            </a:r>
          </a:p>
        </p:txBody>
      </p:sp>
      <p:sp>
        <p:nvSpPr>
          <p:cNvPr id="31752" name="CaixaDeTexto 13"/>
          <p:cNvSpPr txBox="1"/>
          <p:nvPr/>
        </p:nvSpPr>
        <p:spPr>
          <a:xfrm>
            <a:off x="8422841" y="2121218"/>
            <a:ext cx="533400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pt-BR" sz="1400" dirty="0"/>
              <a:t>18,1</a:t>
            </a: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723582" y="5483387"/>
            <a:ext cx="10744835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Estudo observacional Prospectivo de 1911 pacientes seguidos por  aproximadamente 4 anos.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Eventos = Doença arterial coronária e acidente vascular cerebral  			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				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5E118373-0C70-4BE6-AB8B-4FAD9FE6E8EE}"/>
              </a:ext>
            </a:extLst>
          </p:cNvPr>
          <p:cNvSpPr txBox="1"/>
          <p:nvPr/>
        </p:nvSpPr>
        <p:spPr>
          <a:xfrm>
            <a:off x="180629" y="6260221"/>
            <a:ext cx="5132705" cy="2308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eaLnBrk="1" hangingPunct="1">
              <a:spcBef>
                <a:spcPct val="50000"/>
              </a:spcBef>
              <a:buSzPct val="90000"/>
              <a:buNone/>
            </a:pPr>
            <a:r>
              <a:rPr lang="pt-BR" altLang="pt-BR" sz="900" dirty="0" err="1">
                <a:latin typeface="Montserrat Medium" panose="00000600000000000000" pitchFamily="2" charset="0"/>
              </a:rPr>
              <a:t>Tsioufis</a:t>
            </a:r>
            <a:r>
              <a:rPr lang="pt-BR" altLang="pt-BR" sz="900" dirty="0">
                <a:latin typeface="Montserrat Medium" panose="00000600000000000000" pitchFamily="2" charset="0"/>
              </a:rPr>
              <a:t> C, </a:t>
            </a:r>
            <a:r>
              <a:rPr lang="pt-BR" altLang="pt-BR" sz="900" dirty="0" err="1">
                <a:latin typeface="Montserrat Medium" panose="00000600000000000000" pitchFamily="2" charset="0"/>
              </a:rPr>
              <a:t>Kasiakogias</a:t>
            </a:r>
            <a:r>
              <a:rPr lang="pt-BR" altLang="pt-BR" sz="900" dirty="0">
                <a:latin typeface="Montserrat Medium" panose="00000600000000000000" pitchFamily="2" charset="0"/>
              </a:rPr>
              <a:t> A, et al. J </a:t>
            </a:r>
            <a:r>
              <a:rPr lang="pt-BR" altLang="pt-BR" sz="900" dirty="0" err="1">
                <a:latin typeface="Montserrat Medium" panose="00000600000000000000" pitchFamily="2" charset="0"/>
              </a:rPr>
              <a:t>Hypertens</a:t>
            </a:r>
            <a:r>
              <a:rPr lang="pt-BR" altLang="pt-BR" sz="900" dirty="0">
                <a:latin typeface="Montserrat Medium" panose="00000600000000000000" pitchFamily="2" charset="0"/>
              </a:rPr>
              <a:t>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505844" y="3221745"/>
            <a:ext cx="4908550" cy="595312"/>
          </a:xfrm>
        </p:spPr>
        <p:txBody>
          <a:bodyPr/>
          <a:lstStyle/>
          <a:p>
            <a:r>
              <a:rPr lang="pt-BR" dirty="0"/>
              <a:t>FISIOPATOLOGIA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66" t="17390" r="19167" b="8499"/>
          <a:stretch>
            <a:fillRect/>
          </a:stretch>
        </p:blipFill>
        <p:spPr>
          <a:xfrm>
            <a:off x="2256362" y="392700"/>
            <a:ext cx="7679276" cy="5407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C555D227-D483-4AEB-83D0-8BF51661B613}"/>
              </a:ext>
            </a:extLst>
          </p:cNvPr>
          <p:cNvSpPr txBox="1"/>
          <p:nvPr/>
        </p:nvSpPr>
        <p:spPr>
          <a:xfrm>
            <a:off x="162155" y="6167888"/>
            <a:ext cx="6114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8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7" t="15750" r="15001" b="8498"/>
          <a:stretch/>
        </p:blipFill>
        <p:spPr>
          <a:xfrm>
            <a:off x="1063046" y="434110"/>
            <a:ext cx="10065907" cy="5475624"/>
          </a:xfrm>
          <a:prstGeom prst="rect">
            <a:avLst/>
          </a:prstGeom>
          <a:noFill/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7CB3301A-9CFC-4CE7-ADFF-F3B61FE305F2}"/>
              </a:ext>
            </a:extLst>
          </p:cNvPr>
          <p:cNvSpPr txBox="1"/>
          <p:nvPr/>
        </p:nvSpPr>
        <p:spPr>
          <a:xfrm>
            <a:off x="162155" y="6167888"/>
            <a:ext cx="6114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8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DECLARAÇÃO</a:t>
            </a:r>
          </a:p>
        </p:txBody>
      </p:sp>
      <p:sp>
        <p:nvSpPr>
          <p:cNvPr id="6" name="Text Box 19"/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CONFLITO DE INTERESSES</a:t>
            </a:r>
          </a:p>
        </p:txBody>
      </p:sp>
      <p:sp>
        <p:nvSpPr>
          <p:cNvPr id="7" name="Text Box 12"/>
          <p:cNvSpPr txBox="1"/>
          <p:nvPr/>
        </p:nvSpPr>
        <p:spPr>
          <a:xfrm>
            <a:off x="1847273" y="1893793"/>
            <a:ext cx="839460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De acordo com a Resolução 1595/2000 do Conselho Federal de Medicina e com a RDC 96/2008 da ANVISA, declaro: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Palestrante de XXXXXX, XXXXXX, XXXXXX, XXXXXX, XXXXXXX e XXXXXXX.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 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Consultor da XXXXXXXX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Os meus pré-requisitos para participar desta atividade são a autonomia do pensamento científico, a interdependência de opiniões e a liberdade de expressão.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Nome Sobrenome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CRM XXXXX</a:t>
            </a:r>
            <a:endParaRPr lang="en-US" sz="1600" b="1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5" y="228600"/>
            <a:ext cx="11603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MECANISMO FISIOPATOLÓGICOS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844153" y="2575560"/>
            <a:ext cx="1722757" cy="720725"/>
          </a:xfrm>
          <a:prstGeom prst="roundRect">
            <a:avLst/>
          </a:prstGeom>
          <a:noFill/>
          <a:ln w="12700">
            <a:solidFill>
              <a:srgbClr val="C8003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Disfunção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endotelial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646613" y="1188880"/>
            <a:ext cx="2889250" cy="1042988"/>
          </a:xfrm>
          <a:prstGeom prst="roundRect">
            <a:avLst>
              <a:gd name="adj" fmla="val 10825"/>
            </a:avLst>
          </a:prstGeom>
          <a:noFill/>
          <a:ln w="12700">
            <a:solidFill>
              <a:srgbClr val="C8003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Secreção inapropriada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de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aldosterona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SRAA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321560" y="2575560"/>
            <a:ext cx="2055813" cy="720725"/>
          </a:xfrm>
          <a:prstGeom prst="roundRect">
            <a:avLst>
              <a:gd name="adj" fmla="val 11541"/>
            </a:avLst>
          </a:prstGeom>
          <a:noFill/>
          <a:ln w="12700">
            <a:solidFill>
              <a:srgbClr val="C8003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Excesso 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volume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838123" y="4591685"/>
            <a:ext cx="1728788" cy="746125"/>
          </a:xfrm>
          <a:prstGeom prst="roundRect">
            <a:avLst/>
          </a:prstGeom>
          <a:noFill/>
          <a:ln w="12700">
            <a:solidFill>
              <a:srgbClr val="C8003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Resistência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a insulina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45100" y="5337810"/>
            <a:ext cx="1711325" cy="693738"/>
          </a:xfrm>
          <a:prstGeom prst="roundRect">
            <a:avLst/>
          </a:prstGeom>
          <a:noFill/>
          <a:ln w="12700">
            <a:solidFill>
              <a:srgbClr val="C8003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Fatores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genéticos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321560" y="4591685"/>
            <a:ext cx="2055813" cy="746125"/>
          </a:xfrm>
          <a:prstGeom prst="roundRect">
            <a:avLst/>
          </a:prstGeom>
          <a:noFill/>
          <a:ln w="12700">
            <a:solidFill>
              <a:srgbClr val="C8003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Hiperatividade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simpática</a:t>
            </a:r>
          </a:p>
        </p:txBody>
      </p:sp>
      <p:sp>
        <p:nvSpPr>
          <p:cNvPr id="35849" name="Elipse 9"/>
          <p:cNvSpPr/>
          <p:nvPr/>
        </p:nvSpPr>
        <p:spPr>
          <a:xfrm>
            <a:off x="5160328" y="3368358"/>
            <a:ext cx="1871662" cy="79216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pt-BR" altLang="pt-BR" sz="2000" b="1" dirty="0">
                <a:cs typeface="Arial" panose="020B0604020202020204" pitchFamily="34" charset="0"/>
              </a:rPr>
              <a:t>     </a:t>
            </a:r>
            <a:endParaRPr lang="pt-BR" altLang="pt-BR" sz="2000" b="1" dirty="0">
              <a:ea typeface="Arial" panose="020B0604020202020204" pitchFamily="34" charset="0"/>
            </a:endParaRPr>
          </a:p>
        </p:txBody>
      </p:sp>
      <p:sp>
        <p:nvSpPr>
          <p:cNvPr id="36874" name="CaixaDeTexto 10"/>
          <p:cNvSpPr txBox="1">
            <a:spLocks noChangeArrowheads="1"/>
          </p:cNvSpPr>
          <p:nvPr/>
        </p:nvSpPr>
        <p:spPr bwMode="auto">
          <a:xfrm>
            <a:off x="5634314" y="3533606"/>
            <a:ext cx="894797" cy="46166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HAR</a:t>
            </a:r>
          </a:p>
        </p:txBody>
      </p:sp>
      <p:cxnSp>
        <p:nvCxnSpPr>
          <p:cNvPr id="35851" name="Conector de seta reta 14"/>
          <p:cNvCxnSpPr>
            <a:cxnSpLocks/>
            <a:stCxn id="2" idx="2"/>
          </p:cNvCxnSpPr>
          <p:nvPr/>
        </p:nvCxnSpPr>
        <p:spPr>
          <a:xfrm>
            <a:off x="6091238" y="2231868"/>
            <a:ext cx="0" cy="1042988"/>
          </a:xfrm>
          <a:prstGeom prst="straightConnector1">
            <a:avLst/>
          </a:prstGeom>
          <a:noFill/>
          <a:ln w="12700" cap="flat" cmpd="sng">
            <a:solidFill>
              <a:srgbClr val="C8003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35852" name="Conector de seta reta 31"/>
          <p:cNvCxnSpPr>
            <a:cxnSpLocks/>
            <a:stCxn id="8" idx="0"/>
          </p:cNvCxnSpPr>
          <p:nvPr/>
        </p:nvCxnSpPr>
        <p:spPr>
          <a:xfrm flipH="1" flipV="1">
            <a:off x="6091238" y="4322618"/>
            <a:ext cx="9525" cy="1015192"/>
          </a:xfrm>
          <a:prstGeom prst="straightConnector1">
            <a:avLst/>
          </a:prstGeom>
          <a:noFill/>
          <a:ln w="12700" cap="flat" cmpd="sng">
            <a:solidFill>
              <a:srgbClr val="C8003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35853" name="Conector de seta reta 33"/>
          <p:cNvCxnSpPr>
            <a:cxnSpLocks/>
            <a:stCxn id="6" idx="3"/>
          </p:cNvCxnSpPr>
          <p:nvPr/>
        </p:nvCxnSpPr>
        <p:spPr>
          <a:xfrm>
            <a:off x="4377373" y="2935923"/>
            <a:ext cx="881698" cy="493077"/>
          </a:xfrm>
          <a:prstGeom prst="straightConnector1">
            <a:avLst/>
          </a:prstGeom>
          <a:noFill/>
          <a:ln w="12700" cap="flat" cmpd="sng">
            <a:solidFill>
              <a:srgbClr val="C8003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35854" name="Conector de seta reta 35"/>
          <p:cNvCxnSpPr>
            <a:cxnSpLocks/>
            <a:stCxn id="9" idx="3"/>
          </p:cNvCxnSpPr>
          <p:nvPr/>
        </p:nvCxnSpPr>
        <p:spPr>
          <a:xfrm flipV="1">
            <a:off x="4377373" y="4160520"/>
            <a:ext cx="881698" cy="804228"/>
          </a:xfrm>
          <a:prstGeom prst="straightConnector1">
            <a:avLst/>
          </a:prstGeom>
          <a:noFill/>
          <a:ln w="12700" cap="flat" cmpd="sng">
            <a:solidFill>
              <a:srgbClr val="C8003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35855" name="Conector de seta reta 37"/>
          <p:cNvCxnSpPr>
            <a:cxnSpLocks/>
            <a:stCxn id="4" idx="1"/>
          </p:cNvCxnSpPr>
          <p:nvPr/>
        </p:nvCxnSpPr>
        <p:spPr>
          <a:xfrm flipH="1">
            <a:off x="6972936" y="2935923"/>
            <a:ext cx="871217" cy="493077"/>
          </a:xfrm>
          <a:prstGeom prst="straightConnector1">
            <a:avLst/>
          </a:prstGeom>
          <a:noFill/>
          <a:ln w="12700" cap="flat" cmpd="sng">
            <a:solidFill>
              <a:srgbClr val="C8003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35856" name="Conector de seta reta 39"/>
          <p:cNvCxnSpPr>
            <a:cxnSpLocks/>
            <a:stCxn id="7" idx="1"/>
          </p:cNvCxnSpPr>
          <p:nvPr/>
        </p:nvCxnSpPr>
        <p:spPr>
          <a:xfrm flipH="1" flipV="1">
            <a:off x="6840220" y="4172586"/>
            <a:ext cx="997903" cy="792162"/>
          </a:xfrm>
          <a:prstGeom prst="straightConnector1">
            <a:avLst/>
          </a:prstGeom>
          <a:noFill/>
          <a:ln w="12700" cap="flat" cmpd="sng">
            <a:solidFill>
              <a:srgbClr val="C8003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7" name="CaixaDeTexto 9">
            <a:extLst>
              <a:ext uri="{FF2B5EF4-FFF2-40B4-BE49-F238E27FC236}">
                <a16:creationId xmlns:a16="http://schemas.microsoft.com/office/drawing/2014/main" id="{54D2068F-B34D-4AB7-B8E0-629A490CC885}"/>
              </a:ext>
            </a:extLst>
          </p:cNvPr>
          <p:cNvSpPr txBox="1"/>
          <p:nvPr/>
        </p:nvSpPr>
        <p:spPr>
          <a:xfrm>
            <a:off x="162155" y="6167888"/>
            <a:ext cx="6114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8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18" name="Text Box 1">
            <a:extLst>
              <a:ext uri="{FF2B5EF4-FFF2-40B4-BE49-F238E27FC236}">
                <a16:creationId xmlns:a16="http://schemas.microsoft.com/office/drawing/2014/main" id="{B66916C0-81CE-49D8-930B-86ED47CCD70E}"/>
              </a:ext>
            </a:extLst>
          </p:cNvPr>
          <p:cNvSpPr txBox="1"/>
          <p:nvPr/>
        </p:nvSpPr>
        <p:spPr>
          <a:xfrm>
            <a:off x="6557168" y="697831"/>
            <a:ext cx="578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PRINCIPAIS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/>
          <p:nvPr/>
        </p:nvSpPr>
        <p:spPr>
          <a:xfrm>
            <a:off x="1967865" y="1758546"/>
            <a:ext cx="3606800" cy="26431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ap="flat" cmpd="sng">
            <a:noFill/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pt-BR" altLang="pt-BR" sz="1800" dirty="0"/>
          </a:p>
        </p:txBody>
      </p:sp>
      <p:sp>
        <p:nvSpPr>
          <p:cNvPr id="36867" name="Oval 3"/>
          <p:cNvSpPr/>
          <p:nvPr/>
        </p:nvSpPr>
        <p:spPr>
          <a:xfrm>
            <a:off x="6364923" y="1758546"/>
            <a:ext cx="3859212" cy="26177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ap="flat" cmpd="sng">
            <a:noFill/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pt-BR" altLang="pt-BR" sz="1800" dirty="0"/>
          </a:p>
        </p:txBody>
      </p:sp>
      <p:sp>
        <p:nvSpPr>
          <p:cNvPr id="36868" name="Text Box 5"/>
          <p:cNvSpPr txBox="1"/>
          <p:nvPr/>
        </p:nvSpPr>
        <p:spPr>
          <a:xfrm>
            <a:off x="2604920" y="2510753"/>
            <a:ext cx="2332690" cy="113877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SzPct val="90000"/>
              <a:buNone/>
            </a:pPr>
            <a:r>
              <a:rPr lang="en-US" altLang="pt-BR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Hipertensão</a:t>
            </a:r>
          </a:p>
          <a:p>
            <a:pPr marL="0" lvl="0" indent="0" algn="ctr" eaLnBrk="1" hangingPunct="1">
              <a:buSzPct val="90000"/>
              <a:buNone/>
            </a:pPr>
            <a:r>
              <a:rPr lang="en-US" altLang="pt-BR" sz="2000" b="1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Sistólica</a:t>
            </a:r>
            <a:r>
              <a:rPr lang="en-US" altLang="pt-BR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 </a:t>
            </a:r>
            <a:r>
              <a:rPr lang="en-US" altLang="pt-BR" sz="2000" b="1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Isolada</a:t>
            </a:r>
            <a:endParaRPr lang="en-US" altLang="pt-BR" sz="2000" b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 marL="0" lvl="0" indent="0" algn="ctr" eaLnBrk="1" hangingPunct="1">
              <a:buSzPct val="90000"/>
              <a:buNone/>
            </a:pPr>
            <a:r>
              <a:rPr lang="en-US" altLang="pt-BR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Resistente</a:t>
            </a:r>
          </a:p>
        </p:txBody>
      </p:sp>
      <p:sp>
        <p:nvSpPr>
          <p:cNvPr id="36869" name="AutoShape 7"/>
          <p:cNvSpPr/>
          <p:nvPr/>
        </p:nvSpPr>
        <p:spPr>
          <a:xfrm>
            <a:off x="4022725" y="548872"/>
            <a:ext cx="4146550" cy="1014412"/>
          </a:xfrm>
          <a:prstGeom prst="curvedDownArrow">
            <a:avLst>
              <a:gd name="adj1" fmla="val 81752"/>
              <a:gd name="adj2" fmla="val 163505"/>
              <a:gd name="adj3" fmla="val 33333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pt-BR" altLang="pt-BR" sz="1800" dirty="0"/>
          </a:p>
        </p:txBody>
      </p:sp>
      <p:sp>
        <p:nvSpPr>
          <p:cNvPr id="36870" name="AutoShape 8"/>
          <p:cNvSpPr/>
          <p:nvPr/>
        </p:nvSpPr>
        <p:spPr>
          <a:xfrm flipH="1">
            <a:off x="3676160" y="4639685"/>
            <a:ext cx="4318000" cy="1139825"/>
          </a:xfrm>
          <a:prstGeom prst="curvedUpArrow">
            <a:avLst>
              <a:gd name="adj1" fmla="val 75766"/>
              <a:gd name="adj2" fmla="val 151532"/>
              <a:gd name="adj3" fmla="val 33333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pt-BR" altLang="pt-BR" sz="1800" dirty="0"/>
          </a:p>
        </p:txBody>
      </p:sp>
      <p:sp>
        <p:nvSpPr>
          <p:cNvPr id="36871" name="CaixaDeTexto 8"/>
          <p:cNvSpPr txBox="1"/>
          <p:nvPr/>
        </p:nvSpPr>
        <p:spPr>
          <a:xfrm>
            <a:off x="5423535" y="1179109"/>
            <a:ext cx="134493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pt-BR" sz="4400" dirty="0">
                <a:solidFill>
                  <a:schemeClr val="bg2">
                    <a:lumMod val="75000"/>
                  </a:schemeClr>
                </a:solidFill>
                <a:latin typeface="Montserrat Black" panose="00000A00000000000000" charset="0"/>
                <a:cs typeface="Montserrat Black" panose="00000A00000000000000" charset="0"/>
              </a:rPr>
              <a:t>SAL</a:t>
            </a:r>
          </a:p>
        </p:txBody>
      </p:sp>
      <p:sp>
        <p:nvSpPr>
          <p:cNvPr id="36872" name="CaixaDeTexto 9"/>
          <p:cNvSpPr txBox="1"/>
          <p:nvPr/>
        </p:nvSpPr>
        <p:spPr>
          <a:xfrm>
            <a:off x="5469731" y="4631921"/>
            <a:ext cx="1252538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pt-BR" sz="4400" dirty="0">
                <a:solidFill>
                  <a:schemeClr val="bg2">
                    <a:lumMod val="75000"/>
                  </a:schemeClr>
                </a:solidFill>
                <a:latin typeface="Montserrat Black" panose="00000A00000000000000" charset="0"/>
                <a:cs typeface="Montserrat Black" panose="00000A00000000000000" charset="0"/>
              </a:rPr>
              <a:t>SAL</a:t>
            </a:r>
          </a:p>
        </p:txBody>
      </p:sp>
      <p:sp>
        <p:nvSpPr>
          <p:cNvPr id="36873" name="Text Box 5"/>
          <p:cNvSpPr txBox="1"/>
          <p:nvPr/>
        </p:nvSpPr>
        <p:spPr>
          <a:xfrm>
            <a:off x="7189899" y="2498053"/>
            <a:ext cx="2209259" cy="113877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SzPct val="90000"/>
              <a:buNone/>
            </a:pPr>
            <a:r>
              <a:rPr lang="en-US" altLang="pt-BR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Hipertensão</a:t>
            </a:r>
          </a:p>
          <a:p>
            <a:pPr marL="0" lvl="0" indent="0" algn="ctr" eaLnBrk="1" hangingPunct="1">
              <a:buSzPct val="90000"/>
              <a:buNone/>
            </a:pPr>
            <a:r>
              <a:rPr lang="en-US" altLang="pt-BR" sz="2000" b="1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Sistodiastólica</a:t>
            </a:r>
            <a:r>
              <a:rPr lang="en-US" altLang="pt-BR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 </a:t>
            </a:r>
          </a:p>
          <a:p>
            <a:pPr marL="0" lvl="0" indent="0" algn="ctr" eaLnBrk="1" hangingPunct="1">
              <a:buSzPct val="90000"/>
              <a:buNone/>
            </a:pPr>
            <a:r>
              <a:rPr lang="en-US" altLang="pt-BR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Resistente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A630912-4438-4A5B-A647-FBF383176678}"/>
              </a:ext>
            </a:extLst>
          </p:cNvPr>
          <p:cNvSpPr txBox="1"/>
          <p:nvPr/>
        </p:nvSpPr>
        <p:spPr>
          <a:xfrm>
            <a:off x="162155" y="6167888"/>
            <a:ext cx="6114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8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EFEITO DA RESTRIÇÃO DE SAL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035541" y="725652"/>
            <a:ext cx="74250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pt-BR" altLang="en-US" sz="18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  <a:sym typeface="+mn-ea"/>
              </a:rPr>
              <a:t>NO TRATAMENTO DA HIPERTENSÃO ARTERIAL RESISTENTE</a:t>
            </a:r>
          </a:p>
        </p:txBody>
      </p:sp>
      <p:sp>
        <p:nvSpPr>
          <p:cNvPr id="37891" name="CaixaDeTexto 4"/>
          <p:cNvSpPr txBox="1"/>
          <p:nvPr/>
        </p:nvSpPr>
        <p:spPr>
          <a:xfrm>
            <a:off x="564197" y="1729290"/>
            <a:ext cx="1106360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Modificação da pressão arterial entre duas fases de tratamento cruzado (1 semana)</a:t>
            </a:r>
          </a:p>
        </p:txBody>
      </p:sp>
      <p:graphicFrame>
        <p:nvGraphicFramePr>
          <p:cNvPr id="4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109215"/>
              </p:ext>
            </p:extLst>
          </p:nvPr>
        </p:nvGraphicFramePr>
        <p:xfrm>
          <a:off x="1339215" y="2249326"/>
          <a:ext cx="9513570" cy="3190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7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7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0577"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n = 12 </a:t>
                      </a:r>
                    </a:p>
                  </a:txBody>
                  <a:tcPr marT="45710" marB="4571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Dieta (12g/dia)</a:t>
                      </a:r>
                    </a:p>
                    <a:p>
                      <a:pPr algn="ctr"/>
                      <a:endParaRPr lang="pt-BR" sz="1600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Montserrat SemiBold" panose="00000700000000000000" pitchFamily="2" charset="0"/>
                      </a:endParaRPr>
                    </a:p>
                  </a:txBody>
                  <a:tcPr marT="45710" marB="4571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Dieta (3g)</a:t>
                      </a:r>
                    </a:p>
                  </a:txBody>
                  <a:tcPr marT="45710" marB="4571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Mudanças</a:t>
                      </a:r>
                    </a:p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Entre as 2 fases</a:t>
                      </a:r>
                    </a:p>
                  </a:txBody>
                  <a:tcPr marT="45710" marB="4571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Valor de P</a:t>
                      </a:r>
                    </a:p>
                  </a:txBody>
                  <a:tcPr marT="45710" marB="4571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2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PAS Consultório (mm Hg)</a:t>
                      </a:r>
                    </a:p>
                  </a:txBody>
                  <a:tcPr marT="45710" marB="4571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146±15</a:t>
                      </a:r>
                    </a:p>
                  </a:txBody>
                  <a:tcPr marT="45710" marB="4571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123±14</a:t>
                      </a:r>
                    </a:p>
                  </a:txBody>
                  <a:tcPr marT="45710" marB="4571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22,7(33;12)</a:t>
                      </a:r>
                    </a:p>
                  </a:txBody>
                  <a:tcPr marT="45710" marB="4571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0,0008</a:t>
                      </a:r>
                    </a:p>
                  </a:txBody>
                  <a:tcPr marT="45710" marB="4571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2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PAD consultório (mm Hg)</a:t>
                      </a:r>
                    </a:p>
                  </a:txBody>
                  <a:tcPr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84±12</a:t>
                      </a:r>
                    </a:p>
                  </a:txBody>
                  <a:tcPr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75±12</a:t>
                      </a:r>
                    </a:p>
                  </a:txBody>
                  <a:tcPr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10 (15;3,1)</a:t>
                      </a:r>
                    </a:p>
                  </a:txBody>
                  <a:tcPr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0,0065</a:t>
                      </a:r>
                    </a:p>
                  </a:txBody>
                  <a:tcPr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2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PAS MAPA (mm Hg)</a:t>
                      </a:r>
                    </a:p>
                  </a:txBody>
                  <a:tcPr marT="45710" marB="4571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150±15</a:t>
                      </a:r>
                    </a:p>
                  </a:txBody>
                  <a:tcPr marT="45710" marB="4571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130±12</a:t>
                      </a:r>
                    </a:p>
                  </a:txBody>
                  <a:tcPr marT="45710" marB="4571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-20 (-28;-12)</a:t>
                      </a:r>
                    </a:p>
                  </a:txBody>
                  <a:tcPr marT="45710" marB="4571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0,0002</a:t>
                      </a:r>
                    </a:p>
                  </a:txBody>
                  <a:tcPr marT="45710" marB="4571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43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PAD MAPA (mm Hg)</a:t>
                      </a:r>
                    </a:p>
                  </a:txBody>
                  <a:tcPr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82±07</a:t>
                      </a:r>
                    </a:p>
                  </a:txBody>
                  <a:tcPr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73±7</a:t>
                      </a:r>
                    </a:p>
                  </a:txBody>
                  <a:tcPr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-10 (-138;-6)</a:t>
                      </a:r>
                    </a:p>
                  </a:txBody>
                  <a:tcPr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0,0002</a:t>
                      </a:r>
                    </a:p>
                  </a:txBody>
                  <a:tcPr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5">
            <a:extLst>
              <a:ext uri="{FF2B5EF4-FFF2-40B4-BE49-F238E27FC236}">
                <a16:creationId xmlns:a16="http://schemas.microsoft.com/office/drawing/2014/main" id="{220700C7-1EEC-4FBF-9B02-C1C02224EDC8}"/>
              </a:ext>
            </a:extLst>
          </p:cNvPr>
          <p:cNvSpPr txBox="1"/>
          <p:nvPr/>
        </p:nvSpPr>
        <p:spPr>
          <a:xfrm>
            <a:off x="180629" y="6260221"/>
            <a:ext cx="5132705" cy="2308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>
              <a:spcBef>
                <a:spcPct val="0"/>
              </a:spcBef>
              <a:buNone/>
            </a:pP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Pimenta E. </a:t>
            </a:r>
            <a:r>
              <a:rPr lang="pt-BR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Hypertension</a:t>
            </a: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. 2009;54:475– 481.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478135" y="2813100"/>
            <a:ext cx="4908550" cy="1231799"/>
          </a:xfrm>
        </p:spPr>
        <p:txBody>
          <a:bodyPr anchor="ctr"/>
          <a:lstStyle/>
          <a:p>
            <a:r>
              <a:rPr lang="pt-BR" dirty="0"/>
              <a:t>INVESTIGAÇÃO DIAGNÓSTICA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FLUXOGRAMA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2920191" y="749855"/>
            <a:ext cx="718439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DA ABORDAGEM DA HAR</a:t>
            </a:r>
          </a:p>
        </p:txBody>
      </p:sp>
      <p:sp>
        <p:nvSpPr>
          <p:cNvPr id="3" name="Retângulo 1"/>
          <p:cNvSpPr/>
          <p:nvPr/>
        </p:nvSpPr>
        <p:spPr>
          <a:xfrm>
            <a:off x="7997825" y="268859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42" name="Espaço Reservado para Conteúdo 4" descr="Uma imagem contendo captura de tela&#10;&#10;Descrição gerada com muito alta confiança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1548923"/>
            <a:ext cx="8991600" cy="40370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39939" name="Retângulo 4"/>
          <p:cNvSpPr/>
          <p:nvPr/>
        </p:nvSpPr>
        <p:spPr>
          <a:xfrm>
            <a:off x="152919" y="6261253"/>
            <a:ext cx="58451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>
              <a:spcBef>
                <a:spcPct val="0"/>
              </a:spcBef>
              <a:buNone/>
            </a:pP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Posicionamento Brasileiro sobre Hipertensão Arterial Resistente – 2020. Arq Bras Cardiol. 2020; 114(3):576-596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9"/>
          <p:cNvSpPr txBox="1"/>
          <p:nvPr/>
        </p:nvSpPr>
        <p:spPr>
          <a:xfrm>
            <a:off x="1996555" y="681699"/>
            <a:ext cx="9638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CARACTERÍSTICAS CLÍNICAS E CONDIÇÕES ASSOCIADAS</a:t>
            </a:r>
          </a:p>
        </p:txBody>
      </p:sp>
      <p:sp>
        <p:nvSpPr>
          <p:cNvPr id="3" name="Retângulo 1"/>
          <p:cNvSpPr/>
          <p:nvPr/>
        </p:nvSpPr>
        <p:spPr>
          <a:xfrm>
            <a:off x="7997825" y="268859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2" name="Imagem 4"/>
          <p:cNvPicPr>
            <a:picLocks noChangeAspect="1"/>
          </p:cNvPicPr>
          <p:nvPr/>
        </p:nvPicPr>
        <p:blipFill>
          <a:blip r:embed="rId2"/>
          <a:srcRect l="14645" t="22001" r="25690" b="28169"/>
          <a:stretch>
            <a:fillRect/>
          </a:stretch>
        </p:blipFill>
        <p:spPr>
          <a:xfrm>
            <a:off x="1767032" y="1809115"/>
            <a:ext cx="8657936" cy="34676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aixaDeTexto 9">
            <a:extLst>
              <a:ext uri="{FF2B5EF4-FFF2-40B4-BE49-F238E27FC236}">
                <a16:creationId xmlns:a16="http://schemas.microsoft.com/office/drawing/2014/main" id="{588B2DB8-CDD4-4481-A317-CD577ACB55BF}"/>
              </a:ext>
            </a:extLst>
          </p:cNvPr>
          <p:cNvSpPr txBox="1"/>
          <p:nvPr/>
        </p:nvSpPr>
        <p:spPr>
          <a:xfrm>
            <a:off x="162155" y="6167888"/>
            <a:ext cx="6114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8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E20C1992-8CE9-476E-AEAC-CB53DA8F679E}"/>
              </a:ext>
            </a:extLst>
          </p:cNvPr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HIPERTENSÃO RESISTENTE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INVESTIGAÇÃO 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3300095" y="755622"/>
            <a:ext cx="9638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DAS CAUSAS DE HAR (1)</a:t>
            </a:r>
          </a:p>
        </p:txBody>
      </p:sp>
      <p:pic>
        <p:nvPicPr>
          <p:cNvPr id="41987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rcRect l="16872" t="26067" r="12137" b="14136"/>
          <a:stretch>
            <a:fillRect/>
          </a:stretch>
        </p:blipFill>
        <p:spPr>
          <a:xfrm>
            <a:off x="1805623" y="1487805"/>
            <a:ext cx="8207375" cy="4191000"/>
          </a:xfrm>
        </p:spPr>
      </p:pic>
      <p:sp>
        <p:nvSpPr>
          <p:cNvPr id="41988" name="Retângulo 4"/>
          <p:cNvSpPr/>
          <p:nvPr/>
        </p:nvSpPr>
        <p:spPr>
          <a:xfrm>
            <a:off x="199101" y="6261253"/>
            <a:ext cx="60172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>
              <a:spcBef>
                <a:spcPct val="0"/>
              </a:spcBef>
              <a:buNone/>
            </a:pP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Posicionamento Brasileiro sobre Hipertensão Arterial Resistente – 2020. Arq Bras Cardiol. 2020; 114(3):576-596</a:t>
            </a:r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FF9BA3E5-6122-4884-A013-8119C25E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2" t="26067" r="12137" b="14136"/>
          <a:stretch>
            <a:fillRect/>
          </a:stretch>
        </p:blipFill>
        <p:spPr>
          <a:xfrm>
            <a:off x="1992312" y="1333500"/>
            <a:ext cx="8207375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FORMAS SECUNDÁRIAS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047407" y="685657"/>
            <a:ext cx="65719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HIPERTENSÃO RESISTENTE (%)</a:t>
            </a:r>
          </a:p>
        </p:txBody>
      </p:sp>
      <p:sp>
        <p:nvSpPr>
          <p:cNvPr id="3" name="Retângulo 1"/>
          <p:cNvSpPr/>
          <p:nvPr/>
        </p:nvSpPr>
        <p:spPr>
          <a:xfrm>
            <a:off x="7997825" y="213995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26" name="CaixaDeTexto 28"/>
          <p:cNvSpPr txBox="1"/>
          <p:nvPr/>
        </p:nvSpPr>
        <p:spPr>
          <a:xfrm>
            <a:off x="2975610" y="5178425"/>
            <a:ext cx="5181600" cy="1190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pt-BR" altLang="pt-BR" sz="1400" dirty="0"/>
          </a:p>
        </p:txBody>
      </p:sp>
      <p:sp>
        <p:nvSpPr>
          <p:cNvPr id="21" name="CaixaDeTexto 9">
            <a:extLst>
              <a:ext uri="{FF2B5EF4-FFF2-40B4-BE49-F238E27FC236}">
                <a16:creationId xmlns:a16="http://schemas.microsoft.com/office/drawing/2014/main" id="{65D74E24-79C4-4F3D-9617-8E206E65F790}"/>
              </a:ext>
            </a:extLst>
          </p:cNvPr>
          <p:cNvSpPr txBox="1"/>
          <p:nvPr/>
        </p:nvSpPr>
        <p:spPr>
          <a:xfrm>
            <a:off x="162155" y="6283302"/>
            <a:ext cx="61144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Pedrosa RP,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Drager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LF, Gonzaga CC, et al.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Obstructive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sleep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apnea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: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the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most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common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secondary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cause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of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hypertension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associated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with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resistant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hypertension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.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Hypertension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. 2011;58(5):811-817. </a:t>
            </a:r>
            <a:endParaRPr lang="es-ES" sz="8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FEDE263-22A3-4B35-BCA0-F6D41DDB8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6288777"/>
              </p:ext>
            </p:extLst>
          </p:nvPr>
        </p:nvGraphicFramePr>
        <p:xfrm>
          <a:off x="2032000" y="1431634"/>
          <a:ext cx="8128000" cy="374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CaixaDeTexto 7">
            <a:extLst>
              <a:ext uri="{FF2B5EF4-FFF2-40B4-BE49-F238E27FC236}">
                <a16:creationId xmlns:a16="http://schemas.microsoft.com/office/drawing/2014/main" id="{61100640-DB80-4043-AE41-3AE644D3F883}"/>
              </a:ext>
            </a:extLst>
          </p:cNvPr>
          <p:cNvSpPr txBox="1"/>
          <p:nvPr/>
        </p:nvSpPr>
        <p:spPr>
          <a:xfrm>
            <a:off x="2572635" y="5297488"/>
            <a:ext cx="1828800" cy="6771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* </a:t>
            </a:r>
            <a:r>
              <a:rPr lang="pt-BR" alt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Definida por um IAH≥15 eventos/h de sono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C4EBEA3-F043-4518-89E6-14A07B3C631D}"/>
              </a:ext>
            </a:extLst>
          </p:cNvPr>
          <p:cNvSpPr txBox="1"/>
          <p:nvPr/>
        </p:nvSpPr>
        <p:spPr>
          <a:xfrm>
            <a:off x="9216390" y="518677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latin typeface="Montserrat" panose="00000500000000000000" pitchFamily="2" charset="0"/>
              </a:rPr>
              <a:t>N=125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CLASSIFICAÇÃO DE HIPERTENSOS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3040265" y="741051"/>
            <a:ext cx="9638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EM 4 SUBGRUPOS DE ACORDO COM A PA DE CONSULTÓRIO E MAPA</a:t>
            </a:r>
          </a:p>
        </p:txBody>
      </p:sp>
      <p:pic>
        <p:nvPicPr>
          <p:cNvPr id="4710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rcRect l="14030" t="20203" r="5511" b="17503"/>
          <a:stretch>
            <a:fillRect/>
          </a:stretch>
        </p:blipFill>
        <p:spPr>
          <a:xfrm>
            <a:off x="1475740" y="1409700"/>
            <a:ext cx="8751888" cy="4038600"/>
          </a:xfrm>
        </p:spPr>
      </p:pic>
      <p:sp>
        <p:nvSpPr>
          <p:cNvPr id="47108" name="Retângulo 4"/>
          <p:cNvSpPr/>
          <p:nvPr/>
        </p:nvSpPr>
        <p:spPr>
          <a:xfrm>
            <a:off x="118745" y="6288088"/>
            <a:ext cx="4256405" cy="2154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>
              <a:spcBef>
                <a:spcPct val="0"/>
              </a:spcBef>
              <a:buNone/>
            </a:pPr>
            <a:r>
              <a:rPr lang="pt-BR" altLang="pt-BR" sz="8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Arq</a:t>
            </a:r>
            <a:r>
              <a:rPr lang="pt-BR" altLang="pt-BR" sz="8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</a:t>
            </a:r>
            <a:r>
              <a:rPr lang="pt-BR" altLang="pt-BR" sz="8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Bras</a:t>
            </a:r>
            <a:r>
              <a:rPr lang="pt-BR" altLang="pt-BR" sz="8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</a:t>
            </a:r>
            <a:r>
              <a:rPr lang="pt-BR" altLang="pt-BR" sz="8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Cardiol</a:t>
            </a:r>
            <a:r>
              <a:rPr lang="pt-BR" altLang="pt-BR" sz="8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2011; 97(3 supl.3): 1-24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591126F-4ECD-40E6-9431-AD51AA1BA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1615" y="2100263"/>
            <a:ext cx="1027114" cy="1385887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870A9D7-48E6-4C80-A660-BA1076A5C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091" y="3540125"/>
            <a:ext cx="1081088" cy="13493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591DDE3B-8C13-46DD-BEDB-DBA6E876E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518" y="3381375"/>
            <a:ext cx="10422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1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140 x 90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1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Consultório</a:t>
            </a: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6D2FA242-CDDC-437A-95F8-97A47663A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9654" y="3802063"/>
            <a:ext cx="0" cy="21590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46A799AA-3D89-4E3D-AEFF-A61D97331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478" y="2422495"/>
            <a:ext cx="138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Hipertensão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Verdadeira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A5EF11F4-E406-415A-B4EC-0041F925B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754" y="4107061"/>
            <a:ext cx="1516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Normotensão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Verdadeira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3EFAA1F4-4D36-407E-AB7A-DEC6E8442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237" y="5017413"/>
            <a:ext cx="7857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135 x 85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MAPA</a:t>
            </a:r>
          </a:p>
        </p:txBody>
      </p:sp>
      <p:sp>
        <p:nvSpPr>
          <p:cNvPr id="15" name="Line 17">
            <a:extLst>
              <a:ext uri="{FF2B5EF4-FFF2-40B4-BE49-F238E27FC236}">
                <a16:creationId xmlns:a16="http://schemas.microsoft.com/office/drawing/2014/main" id="{8CD08F17-6AC0-4EAF-97E1-2CC2B27811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0129" y="3181350"/>
            <a:ext cx="0" cy="21590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5D204AA7-4275-4D1A-BF9A-513861FBB9D5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5414251" y="5110162"/>
            <a:ext cx="0" cy="21590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83A5BE2B-0D1C-4655-8F82-3E5F63E8C1F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503842" y="5110162"/>
            <a:ext cx="0" cy="21590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AE6ECD87-9638-4F11-92E5-2BB758C69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091" y="2100263"/>
            <a:ext cx="1081088" cy="1385887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500" b="1" dirty="0">
                <a:solidFill>
                  <a:schemeClr val="bg1"/>
                </a:solidFill>
                <a:latin typeface="Montserrat" panose="00000500000000000000" pitchFamily="2" charset="0"/>
              </a:rPr>
              <a:t>9%</a:t>
            </a: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5BAABA37-7C9B-4F06-AA49-2A753190A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1616" y="3543300"/>
            <a:ext cx="1027113" cy="136525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35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8CD0F334-ED81-419D-8FD0-B660EEE1B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823" y="2422495"/>
            <a:ext cx="1680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Hipertensão do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Avental Branco</a:t>
            </a: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E0354070-899B-4D5A-945C-333B91746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478" y="3827675"/>
            <a:ext cx="18101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Normotensão do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Avental Branco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(HA Mascarada)</a:t>
            </a: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9934BB48-8122-40BB-93BC-DA60FDE12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079" y="2622550"/>
            <a:ext cx="59343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500" b="1">
                <a:solidFill>
                  <a:schemeClr val="bg1"/>
                </a:solidFill>
                <a:latin typeface="Montserrat" panose="00000500000000000000" pitchFamily="2" charset="0"/>
              </a:rPr>
              <a:t>28%</a:t>
            </a:r>
          </a:p>
        </p:txBody>
      </p:sp>
      <p:sp>
        <p:nvSpPr>
          <p:cNvPr id="25" name="Rectangle 26">
            <a:extLst>
              <a:ext uri="{FF2B5EF4-FFF2-40B4-BE49-F238E27FC236}">
                <a16:creationId xmlns:a16="http://schemas.microsoft.com/office/drawing/2014/main" id="{4097BB48-DF4E-4FFA-94F7-080E52A70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079" y="4017963"/>
            <a:ext cx="54213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500" b="1">
                <a:solidFill>
                  <a:schemeClr val="bg1"/>
                </a:solidFill>
                <a:latin typeface="Montserrat" panose="00000500000000000000" pitchFamily="2" charset="0"/>
              </a:rPr>
              <a:t>12%</a:t>
            </a:r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80082FB9-BCA0-4A69-A301-0970AB8D1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016" y="4017963"/>
            <a:ext cx="54213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500" b="1">
                <a:solidFill>
                  <a:schemeClr val="bg1"/>
                </a:solidFill>
                <a:latin typeface="Montserrat" panose="00000500000000000000" pitchFamily="2" charset="0"/>
              </a:rPr>
              <a:t>51%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HIPERTENSÃO REFRATÁRIA</a:t>
            </a:r>
          </a:p>
        </p:txBody>
      </p:sp>
      <p:pic>
        <p:nvPicPr>
          <p:cNvPr id="4710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rcRect l="14030" t="20203" r="5511" b="17503"/>
          <a:stretch>
            <a:fillRect/>
          </a:stretch>
        </p:blipFill>
        <p:spPr>
          <a:xfrm>
            <a:off x="1475740" y="1409700"/>
            <a:ext cx="8751888" cy="4038600"/>
          </a:xfrm>
        </p:spPr>
      </p:pic>
      <p:sp>
        <p:nvSpPr>
          <p:cNvPr id="47108" name="Retângulo 4"/>
          <p:cNvSpPr/>
          <p:nvPr/>
        </p:nvSpPr>
        <p:spPr>
          <a:xfrm>
            <a:off x="118745" y="6288088"/>
            <a:ext cx="4256405" cy="2154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>
              <a:spcBef>
                <a:spcPct val="0"/>
              </a:spcBef>
              <a:buNone/>
            </a:pPr>
            <a:r>
              <a:rPr lang="pt-BR" altLang="pt-BR" sz="8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Calhoun</a:t>
            </a:r>
            <a:r>
              <a:rPr lang="pt-BR" altLang="pt-BR" sz="8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et al. </a:t>
            </a:r>
            <a:r>
              <a:rPr lang="pt-BR" altLang="pt-BR" sz="8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Hypertension</a:t>
            </a:r>
            <a:r>
              <a:rPr lang="pt-BR" altLang="pt-BR" sz="8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2008 (</a:t>
            </a:r>
            <a:r>
              <a:rPr lang="pt-BR" altLang="pt-BR" sz="8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on</a:t>
            </a:r>
            <a:r>
              <a:rPr lang="pt-BR" altLang="pt-BR" sz="8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</a:t>
            </a:r>
            <a:r>
              <a:rPr lang="pt-BR" altLang="pt-BR" sz="8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line</a:t>
            </a:r>
            <a:r>
              <a:rPr lang="pt-BR" altLang="pt-BR" sz="8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)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8CD0F334-ED81-419D-8FD0-B660EEE1B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265" y="1984886"/>
            <a:ext cx="4186957" cy="288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05000"/>
              </a:lnSpc>
              <a:spcBef>
                <a:spcPct val="25000"/>
              </a:spcBef>
              <a:buClr>
                <a:srgbClr val="C00000"/>
              </a:buClr>
            </a:pPr>
            <a:r>
              <a:rPr lang="en-US" alt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Idade</a:t>
            </a:r>
            <a:r>
              <a:rPr lang="en-US" alt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alt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avançada</a:t>
            </a:r>
            <a:endParaRPr lang="en-US" altLang="pt-BR" sz="18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>
              <a:lnSpc>
                <a:spcPct val="105000"/>
              </a:lnSpc>
              <a:spcBef>
                <a:spcPct val="25000"/>
              </a:spcBef>
              <a:buClr>
                <a:srgbClr val="C00000"/>
              </a:buClr>
            </a:pPr>
            <a:r>
              <a:rPr lang="en-US" alt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Hipertensão</a:t>
            </a:r>
            <a:r>
              <a:rPr lang="en-US" alt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grave</a:t>
            </a:r>
          </a:p>
          <a:p>
            <a:pPr marL="285750" indent="-285750">
              <a:lnSpc>
                <a:spcPct val="105000"/>
              </a:lnSpc>
              <a:spcBef>
                <a:spcPct val="25000"/>
              </a:spcBef>
              <a:buClr>
                <a:srgbClr val="C00000"/>
              </a:buClr>
            </a:pPr>
            <a:r>
              <a:rPr lang="en-US" alt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Obesidade</a:t>
            </a:r>
            <a:endParaRPr lang="en-US" altLang="pt-BR" sz="18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>
              <a:lnSpc>
                <a:spcPct val="105000"/>
              </a:lnSpc>
              <a:spcBef>
                <a:spcPct val="25000"/>
              </a:spcBef>
              <a:buClr>
                <a:srgbClr val="C00000"/>
              </a:buClr>
            </a:pPr>
            <a:r>
              <a:rPr lang="en-US" alt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Diabetes</a:t>
            </a:r>
          </a:p>
          <a:p>
            <a:pPr marL="285750" indent="-285750">
              <a:lnSpc>
                <a:spcPct val="105000"/>
              </a:lnSpc>
              <a:spcBef>
                <a:spcPct val="25000"/>
              </a:spcBef>
              <a:buClr>
                <a:srgbClr val="C00000"/>
              </a:buClr>
            </a:pPr>
            <a:r>
              <a:rPr lang="pt-BR" alt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Doença renal crônica</a:t>
            </a:r>
            <a:endParaRPr lang="en-US" altLang="pt-BR" sz="18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>
              <a:lnSpc>
                <a:spcPct val="105000"/>
              </a:lnSpc>
              <a:spcBef>
                <a:spcPct val="25000"/>
              </a:spcBef>
              <a:buClr>
                <a:srgbClr val="C00000"/>
              </a:buClr>
            </a:pPr>
            <a:r>
              <a:rPr lang="pt-BR" alt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Afrodescendentes</a:t>
            </a:r>
            <a:endParaRPr lang="en-US" altLang="pt-BR" sz="18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>
              <a:lnSpc>
                <a:spcPct val="105000"/>
              </a:lnSpc>
              <a:spcBef>
                <a:spcPct val="25000"/>
              </a:spcBef>
              <a:buClr>
                <a:srgbClr val="C00000"/>
              </a:buClr>
            </a:pPr>
            <a:r>
              <a:rPr lang="pt-BR" alt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Mulheres</a:t>
            </a:r>
            <a:endParaRPr lang="en-US" altLang="pt-BR" sz="18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>
              <a:lnSpc>
                <a:spcPct val="105000"/>
              </a:lnSpc>
              <a:spcBef>
                <a:spcPct val="25000"/>
              </a:spcBef>
              <a:buClr>
                <a:srgbClr val="C00000"/>
              </a:buClr>
            </a:pPr>
            <a:r>
              <a:rPr lang="pt-BR" alt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HVE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7EAD261D-723C-449D-A1C2-E83D18B684F7}"/>
              </a:ext>
            </a:extLst>
          </p:cNvPr>
          <p:cNvSpPr txBox="1"/>
          <p:nvPr/>
        </p:nvSpPr>
        <p:spPr>
          <a:xfrm>
            <a:off x="6241001" y="741051"/>
            <a:ext cx="64372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11698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SUMÁRIO</a:t>
            </a:r>
          </a:p>
        </p:txBody>
      </p:sp>
      <p:sp>
        <p:nvSpPr>
          <p:cNvPr id="18435" name="Espaço Reservado para Conteúdo 2"/>
          <p:cNvSpPr>
            <a:spLocks noGrp="1" noChangeArrowheads="1"/>
          </p:cNvSpPr>
          <p:nvPr>
            <p:ph idx="1"/>
          </p:nvPr>
        </p:nvSpPr>
        <p:spPr>
          <a:xfrm>
            <a:off x="763270" y="2085110"/>
            <a:ext cx="10665460" cy="2819399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cs typeface="Montserrat SemiBold" panose="00000700000000000000" pitchFamily="2" charset="0"/>
              </a:rPr>
              <a:t>Definição e Classificação </a:t>
            </a:r>
            <a:endParaRPr kumimoji="0" lang="pt-BR" altLang="pt-BR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cs typeface="Montserrat SemiBold" panose="00000700000000000000" pitchFamily="2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cs typeface="Montserrat SemiBold" panose="00000700000000000000" pitchFamily="2" charset="0"/>
              </a:rPr>
              <a:t>Epidemiologia da Hipertensão Arterial Resistente</a:t>
            </a:r>
            <a:endParaRPr kumimoji="0" lang="pt-BR" altLang="pt-BR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cs typeface="Montserrat SemiBold" panose="00000700000000000000" pitchFamily="2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cs typeface="Montserrat SemiBold" panose="00000700000000000000" pitchFamily="2" charset="0"/>
              </a:rPr>
              <a:t>Fisiopatologia</a:t>
            </a:r>
            <a:endParaRPr kumimoji="0" lang="pt-BR" altLang="pt-BR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cs typeface="Montserrat SemiBold" panose="00000700000000000000" pitchFamily="2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cs typeface="Montserrat SemiBold" panose="00000700000000000000" pitchFamily="2" charset="0"/>
              </a:rPr>
              <a:t>Investigação Diagnóstica</a:t>
            </a:r>
            <a:endParaRPr kumimoji="0" lang="pt-BR" altLang="pt-BR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cs typeface="Montserrat SemiBold" panose="00000700000000000000" pitchFamily="2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cs typeface="Montserrat SemiBold" panose="00000700000000000000" pitchFamily="2" charset="0"/>
              </a:rPr>
              <a:t>Tratamento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cs typeface="Montserrat SemiBold" panose="00000700000000000000" pitchFamily="2" charset="0"/>
              </a:rPr>
              <a:t>Mensagens Principais</a:t>
            </a:r>
            <a:endParaRPr kumimoji="0" lang="pt-BR" altLang="pt-BR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ea typeface="+mn-ea"/>
              <a:cs typeface="Montserrat SemiBold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INVESTIGAÇÃO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3040265" y="741051"/>
            <a:ext cx="963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DAS CAUSAS DE HAR (2)</a:t>
            </a:r>
          </a:p>
        </p:txBody>
      </p:sp>
      <p:pic>
        <p:nvPicPr>
          <p:cNvPr id="4710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rcRect l="14030" t="20203" r="5511" b="17503"/>
          <a:stretch>
            <a:fillRect/>
          </a:stretch>
        </p:blipFill>
        <p:spPr>
          <a:xfrm>
            <a:off x="1475740" y="1409700"/>
            <a:ext cx="8751888" cy="4038600"/>
          </a:xfrm>
        </p:spPr>
      </p:pic>
      <p:sp>
        <p:nvSpPr>
          <p:cNvPr id="47108" name="Retângulo 4"/>
          <p:cNvSpPr/>
          <p:nvPr/>
        </p:nvSpPr>
        <p:spPr>
          <a:xfrm>
            <a:off x="118745" y="6288088"/>
            <a:ext cx="425640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>
              <a:spcBef>
                <a:spcPct val="0"/>
              </a:spcBef>
              <a:buNone/>
            </a:pPr>
            <a:r>
              <a:rPr lang="pt-BR" altLang="pt-BR" sz="8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Posicionamento Brasileiro sobre Hipertensão Arterial Resistente – 2020. </a:t>
            </a:r>
            <a:r>
              <a:rPr lang="pt-BR" altLang="pt-BR" sz="8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Arq</a:t>
            </a:r>
            <a:r>
              <a:rPr lang="pt-BR" altLang="pt-BR" sz="8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</a:t>
            </a:r>
            <a:r>
              <a:rPr lang="pt-BR" altLang="pt-BR" sz="8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Bras</a:t>
            </a:r>
            <a:r>
              <a:rPr lang="pt-BR" altLang="pt-BR" sz="8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</a:t>
            </a:r>
            <a:r>
              <a:rPr lang="pt-BR" altLang="pt-BR" sz="8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Cardiol</a:t>
            </a:r>
            <a:r>
              <a:rPr lang="pt-BR" altLang="pt-BR" sz="8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. 2020; 114(3):576-596</a:t>
            </a:r>
          </a:p>
        </p:txBody>
      </p:sp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B4DD16B1-CB62-46D3-8D4C-F725E9C02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20203" r="5511" b="17503"/>
          <a:stretch>
            <a:fillRect/>
          </a:stretch>
        </p:blipFill>
        <p:spPr>
          <a:xfrm>
            <a:off x="1254137" y="1518252"/>
            <a:ext cx="9683726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2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478135" y="3149816"/>
            <a:ext cx="4908550" cy="595312"/>
          </a:xfrm>
        </p:spPr>
        <p:txBody>
          <a:bodyPr/>
          <a:lstStyle/>
          <a:p>
            <a:r>
              <a:rPr lang="pt-BR" dirty="0"/>
              <a:t>TRATAMENTO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TRATAMENTO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2134742" y="665393"/>
            <a:ext cx="9638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DA HIPERTENSÃO ARTERIAL RESISTENTE </a:t>
            </a:r>
          </a:p>
        </p:txBody>
      </p:sp>
      <p:sp>
        <p:nvSpPr>
          <p:cNvPr id="3" name="Retângulo 1"/>
          <p:cNvSpPr/>
          <p:nvPr/>
        </p:nvSpPr>
        <p:spPr>
          <a:xfrm>
            <a:off x="7997825" y="268859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154" name="Imagem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66" t="26080" r="5833" b="11462"/>
          <a:stretch>
            <a:fillRect/>
          </a:stretch>
        </p:blipFill>
        <p:spPr>
          <a:xfrm>
            <a:off x="3366525" y="1276675"/>
            <a:ext cx="5458949" cy="45110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aixaDeTexto 9">
            <a:extLst>
              <a:ext uri="{FF2B5EF4-FFF2-40B4-BE49-F238E27FC236}">
                <a16:creationId xmlns:a16="http://schemas.microsoft.com/office/drawing/2014/main" id="{DB994049-BC35-475D-917F-FE1ECC63E481}"/>
              </a:ext>
            </a:extLst>
          </p:cNvPr>
          <p:cNvSpPr txBox="1"/>
          <p:nvPr/>
        </p:nvSpPr>
        <p:spPr>
          <a:xfrm>
            <a:off x="162155" y="6167888"/>
            <a:ext cx="6114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8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TRATAMENTO NÃO MEDICAMENTOSO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7270520" y="729615"/>
            <a:ext cx="439500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DA HIPERTENSÃO ARTERIAL </a:t>
            </a:r>
          </a:p>
        </p:txBody>
      </p:sp>
      <p:sp>
        <p:nvSpPr>
          <p:cNvPr id="3" name="Retângulo 1"/>
          <p:cNvSpPr/>
          <p:nvPr/>
        </p:nvSpPr>
        <p:spPr>
          <a:xfrm>
            <a:off x="7997825" y="268859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656915"/>
              </p:ext>
            </p:extLst>
          </p:nvPr>
        </p:nvGraphicFramePr>
        <p:xfrm>
          <a:off x="1120775" y="1628140"/>
          <a:ext cx="9144000" cy="3714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80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Medida</a:t>
                      </a:r>
                    </a:p>
                  </a:txBody>
                  <a:tcPr marT="45708" marB="4570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Redução aproximada PA</a:t>
                      </a:r>
                    </a:p>
                  </a:txBody>
                  <a:tcPr marT="45708" marB="4570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Recomendação</a:t>
                      </a:r>
                    </a:p>
                  </a:txBody>
                  <a:tcPr marT="45708" marB="4570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238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Controle de peso</a:t>
                      </a:r>
                    </a:p>
                  </a:txBody>
                  <a:tcPr marT="45708" marB="457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20-30% de diminuição da PA para cada 5% de perda ponderal</a:t>
                      </a:r>
                    </a:p>
                  </a:txBody>
                  <a:tcPr marT="45708" marB="457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IMC&lt; 25 kg/m² até 65 anos</a:t>
                      </a:r>
                    </a:p>
                    <a:p>
                      <a:r>
                        <a:rPr lang="pt-BR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IMC &lt; 27 kg/m² após 65 anos</a:t>
                      </a:r>
                    </a:p>
                    <a:p>
                      <a:r>
                        <a:rPr lang="pt-BR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CA&lt;80 cm mulheres e &lt;94 cm homens</a:t>
                      </a:r>
                    </a:p>
                  </a:txBody>
                  <a:tcPr marT="45708" marB="457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17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 Restrição de sódio na dieta</a:t>
                      </a:r>
                    </a:p>
                  </a:txBody>
                  <a:tcPr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Redução de 2-7 mm Hg na PAS e 1-3 mm Hg na PAD</a:t>
                      </a:r>
                    </a:p>
                  </a:txBody>
                  <a:tcPr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Restringir o consumo diário de sódio para 2,0 g, ou seja, 5g de cloreto de sódio/dia</a:t>
                      </a:r>
                    </a:p>
                  </a:txBody>
                  <a:tcPr marT="45708" marB="4570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175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Moderação consumo de álcool</a:t>
                      </a:r>
                    </a:p>
                  </a:txBody>
                  <a:tcPr marT="45708" marB="457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Redução de 3,31/2,04 mm Hg </a:t>
                      </a:r>
                    </a:p>
                  </a:txBody>
                  <a:tcPr marT="45708" marB="457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Limitar o consumo diário a 1 dose nas mulheres e 2 doses* nos homens</a:t>
                      </a:r>
                    </a:p>
                  </a:txBody>
                  <a:tcPr marT="45708" marB="457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55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pt-B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pt-B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08" marB="4570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560">
                <a:tc gridSpan="3"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IMC: </a:t>
                      </a:r>
                      <a:r>
                        <a:rPr lang="pt-BR" sz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Indice</a:t>
                      </a:r>
                      <a:r>
                        <a:rPr lang="pt-BR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 de massa corpórea; CA: Circunferência abdominal; PA: pressão arterial; PAS: Pressão sistólica; PAD: Pressão diastólica; * Uma dose contém cerca de 14g de etanol e equivale a 350 ml de cerveja, 150 ml de vinho e 45 ml de bebida destilada.</a:t>
                      </a:r>
                    </a:p>
                  </a:txBody>
                  <a:tcPr marT="45708" marB="457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tângulo 4">
            <a:extLst>
              <a:ext uri="{FF2B5EF4-FFF2-40B4-BE49-F238E27FC236}">
                <a16:creationId xmlns:a16="http://schemas.microsoft.com/office/drawing/2014/main" id="{EA082FF3-4506-4797-886A-A0708B8060C7}"/>
              </a:ext>
            </a:extLst>
          </p:cNvPr>
          <p:cNvSpPr/>
          <p:nvPr/>
        </p:nvSpPr>
        <p:spPr>
          <a:xfrm>
            <a:off x="160944" y="6261253"/>
            <a:ext cx="427164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>
              <a:spcBef>
                <a:spcPct val="0"/>
              </a:spcBef>
              <a:buNone/>
            </a:pP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VII Diretriz </a:t>
            </a:r>
            <a:r>
              <a:rPr lang="pt-BR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Bras</a:t>
            </a: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de Hipertensão. Arq. Bras. </a:t>
            </a:r>
            <a:r>
              <a:rPr lang="pt-BR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Cardiol</a:t>
            </a: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. vol.107 no.3 supl.3 São Paulo </a:t>
            </a:r>
            <a:r>
              <a:rPr lang="pt-BR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Sept</a:t>
            </a: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. 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5" y="228600"/>
            <a:ext cx="11430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TRATAMENTO MEDICAMENTOSO</a:t>
            </a:r>
          </a:p>
        </p:txBody>
      </p:sp>
      <p:pic>
        <p:nvPicPr>
          <p:cNvPr id="51203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rcRect l="16870" t="16837" r="12137" b="10768"/>
          <a:stretch>
            <a:fillRect/>
          </a:stretch>
        </p:blipFill>
        <p:spPr>
          <a:xfrm>
            <a:off x="1931670" y="978853"/>
            <a:ext cx="8150225" cy="4672012"/>
          </a:xfrm>
        </p:spPr>
      </p:pic>
      <p:sp>
        <p:nvSpPr>
          <p:cNvPr id="51204" name="Retângulo 4"/>
          <p:cNvSpPr/>
          <p:nvPr/>
        </p:nvSpPr>
        <p:spPr>
          <a:xfrm>
            <a:off x="142471" y="6261100"/>
            <a:ext cx="427164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>
              <a:spcBef>
                <a:spcPct val="0"/>
              </a:spcBef>
              <a:buNone/>
            </a:pP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Posicionamento Brasileiro sobre Hipertensão Arterial Resistente – 2020. Arq Bras Cardiol. 2020; 114(3):576-596</a:t>
            </a:r>
          </a:p>
        </p:txBody>
      </p:sp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FA423D96-2EFE-44E2-B19E-C6E87E620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0" t="16838" r="12137" b="11756"/>
          <a:stretch/>
        </p:blipFill>
        <p:spPr>
          <a:xfrm>
            <a:off x="1785525" y="1040751"/>
            <a:ext cx="8620950" cy="4874346"/>
          </a:xfrm>
          <a:prstGeom prst="rect">
            <a:avLst/>
          </a:prstGeom>
        </p:spPr>
      </p:pic>
      <p:sp>
        <p:nvSpPr>
          <p:cNvPr id="6" name="Text Box 19">
            <a:extLst>
              <a:ext uri="{FF2B5EF4-FFF2-40B4-BE49-F238E27FC236}">
                <a16:creationId xmlns:a16="http://schemas.microsoft.com/office/drawing/2014/main" id="{4169146A-82F4-4D0E-A5CA-701E18320478}"/>
              </a:ext>
            </a:extLst>
          </p:cNvPr>
          <p:cNvSpPr txBox="1"/>
          <p:nvPr/>
        </p:nvSpPr>
        <p:spPr>
          <a:xfrm>
            <a:off x="6280624" y="665393"/>
            <a:ext cx="9638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DA HIPERTENSÃO ARTERIAL RESISTENTE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TRATAMENTO MEDICAMENTOSO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695680" y="688941"/>
            <a:ext cx="5733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DA HIPERTENSÃO RESISTENTE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79030" y="1872697"/>
            <a:ext cx="10129116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defTabSz="914400">
              <a:buClr>
                <a:srgbClr val="C00000"/>
              </a:buClr>
              <a:buSzPct val="135000"/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n-ea"/>
                <a:cs typeface="Montserrat SemiBold" panose="00000700000000000000" pitchFamily="2" charset="0"/>
                <a:sym typeface="+mn-ea"/>
              </a:rPr>
              <a:t>Otimizar o tratamento com 3 fármacos: </a:t>
            </a:r>
            <a:r>
              <a:rPr lang="pt-BR" sz="1800" kern="1200" noProof="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n-ea"/>
                <a:cs typeface="Montserrat SemiBold" panose="00000700000000000000" pitchFamily="2" charset="0"/>
                <a:sym typeface="+mn-ea"/>
              </a:rPr>
              <a:t>Clortalidona</a:t>
            </a:r>
            <a:r>
              <a:rPr lang="pt-BR" sz="1800" kern="1200" noProof="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n-ea"/>
                <a:cs typeface="Montserrat SemiBold" panose="00000700000000000000" pitchFamily="2" charset="0"/>
                <a:sym typeface="+mn-ea"/>
              </a:rPr>
              <a:t>, Bloqueador do SRAA (IECA ou BRA) e Antagonista dos canais de cálcio.</a:t>
            </a:r>
            <a:endParaRPr kumimoji="0" lang="pt-BR" sz="1800" kern="1200" cap="none" spc="0" normalizeH="0" baseline="0" noProof="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342900" marR="0" indent="-342900" defTabSz="914400">
              <a:buClr>
                <a:srgbClr val="C00000"/>
              </a:buClr>
              <a:buSzPct val="135000"/>
              <a:buFont typeface="Arial" panose="020B0604020202020204" pitchFamily="34" charset="0"/>
              <a:buChar char="•"/>
              <a:defRPr/>
            </a:pPr>
            <a:endParaRPr kumimoji="0" lang="pt-BR" sz="1800" kern="1200" cap="none" spc="0" normalizeH="0" baseline="0" noProof="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342900" marR="0" indent="-342900" defTabSz="914400">
              <a:buClr>
                <a:srgbClr val="C00000"/>
              </a:buClr>
              <a:buSzPct val="135000"/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n-ea"/>
                <a:cs typeface="Montserrat SemiBold" panose="00000700000000000000" pitchFamily="2" charset="0"/>
                <a:sym typeface="+mn-ea"/>
              </a:rPr>
              <a:t>Adicionar espironolactona como quarta medicação.</a:t>
            </a:r>
            <a:endParaRPr kumimoji="0" lang="pt-BR" sz="1800" kern="1200" cap="none" spc="0" normalizeH="0" baseline="0" noProof="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342900" marR="0" indent="-342900" defTabSz="914400">
              <a:buClr>
                <a:srgbClr val="C00000"/>
              </a:buClr>
              <a:buSzPct val="135000"/>
              <a:buFont typeface="Arial" panose="020B0604020202020204" pitchFamily="34" charset="0"/>
              <a:buChar char="•"/>
              <a:defRPr/>
            </a:pPr>
            <a:endParaRPr kumimoji="0" lang="pt-BR" sz="1800" kern="1200" cap="none" spc="0" normalizeH="0" baseline="0" noProof="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342900" marR="0" indent="-342900" defTabSz="914400">
              <a:buClr>
                <a:srgbClr val="C00000"/>
              </a:buClr>
              <a:buSzPct val="135000"/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n-ea"/>
                <a:cs typeface="Montserrat SemiBold" panose="00000700000000000000" pitchFamily="2" charset="0"/>
                <a:sym typeface="+mn-ea"/>
              </a:rPr>
              <a:t>Utilizar sequencialmente simpatolíticos de ação central e vasodilatadores diretos.</a:t>
            </a:r>
            <a:endParaRPr kumimoji="0" lang="pt-BR" sz="1800" kern="1200" cap="none" spc="0" normalizeH="0" baseline="0" noProof="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342900" marR="0" indent="-342900" defTabSz="914400">
              <a:buClr>
                <a:srgbClr val="C00000"/>
              </a:buClr>
              <a:buSzPct val="135000"/>
              <a:buFont typeface="Arial" panose="020B0604020202020204" pitchFamily="34" charset="0"/>
              <a:buChar char="•"/>
              <a:defRPr/>
            </a:pPr>
            <a:endParaRPr kumimoji="0" lang="pt-BR" sz="1800" kern="1200" cap="none" spc="0" normalizeH="0" baseline="0" noProof="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342900" marR="0" indent="-342900" defTabSz="914400">
              <a:buClr>
                <a:srgbClr val="C00000"/>
              </a:buClr>
              <a:buSzPct val="135000"/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n-ea"/>
                <a:cs typeface="Montserrat SemiBold" panose="00000700000000000000" pitchFamily="2" charset="0"/>
                <a:sym typeface="+mn-ea"/>
              </a:rPr>
              <a:t>Na dependência da curva pressórica (MAPA) pensar em </a:t>
            </a:r>
            <a:r>
              <a:rPr lang="pt-BR" sz="1800" kern="1200" noProof="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n-ea"/>
                <a:cs typeface="Montserrat SemiBold" panose="00000700000000000000" pitchFamily="2" charset="0"/>
                <a:sym typeface="+mn-ea"/>
              </a:rPr>
              <a:t>cronoterapia</a:t>
            </a:r>
            <a:r>
              <a:rPr lang="pt-BR" sz="1800" kern="1200" noProof="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n-ea"/>
                <a:cs typeface="Montserrat SemiBold" panose="00000700000000000000" pitchFamily="2" charset="0"/>
                <a:sym typeface="+mn-ea"/>
              </a:rPr>
              <a:t>.</a:t>
            </a:r>
            <a:endParaRPr kumimoji="0" lang="pt-BR" sz="1800" kern="1200" cap="none" spc="0" normalizeH="0" baseline="0" noProof="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342900" marR="0" indent="-342900" defTabSz="914400">
              <a:buClr>
                <a:srgbClr val="C00000"/>
              </a:buClr>
              <a:buSzPct val="135000"/>
              <a:buFont typeface="Arial" panose="020B0604020202020204" pitchFamily="34" charset="0"/>
              <a:buChar char="•"/>
              <a:defRPr/>
            </a:pPr>
            <a:endParaRPr kumimoji="0" lang="pt-BR" sz="1800" kern="1200" cap="none" spc="0" normalizeH="0" baseline="0" noProof="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342900" marR="0" indent="-342900" defTabSz="914400">
              <a:buClr>
                <a:srgbClr val="C00000"/>
              </a:buClr>
              <a:buSzPct val="135000"/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n-ea"/>
                <a:cs typeface="Montserrat SemiBold" panose="00000700000000000000" pitchFamily="2" charset="0"/>
                <a:sym typeface="+mn-ea"/>
              </a:rPr>
              <a:t>SEMPRE avalie a aderência ao tratamento medicamentoso e estilo de vida.</a:t>
            </a:r>
            <a:endParaRPr kumimoji="0" lang="pt-BR" sz="1800" kern="1200" cap="none" spc="0" normalizeH="0" baseline="0" noProof="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285750" indent="-285750"/>
            <a:endParaRPr kumimoji="0" lang="pt-BR" sz="1800" kern="1200" cap="none" spc="0" normalizeH="0" baseline="0" noProof="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</p:txBody>
      </p:sp>
      <p:sp>
        <p:nvSpPr>
          <p:cNvPr id="6" name="Retângulo 4">
            <a:extLst>
              <a:ext uri="{FF2B5EF4-FFF2-40B4-BE49-F238E27FC236}">
                <a16:creationId xmlns:a16="http://schemas.microsoft.com/office/drawing/2014/main" id="{5BD143CA-3047-4C9D-AE37-674E8788FF02}"/>
              </a:ext>
            </a:extLst>
          </p:cNvPr>
          <p:cNvSpPr/>
          <p:nvPr/>
        </p:nvSpPr>
        <p:spPr>
          <a:xfrm>
            <a:off x="142471" y="6261100"/>
            <a:ext cx="427164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>
              <a:spcBef>
                <a:spcPct val="0"/>
              </a:spcBef>
              <a:buNone/>
            </a:pP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VII Diretriz </a:t>
            </a:r>
            <a:r>
              <a:rPr lang="pt-BR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Bras</a:t>
            </a: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de Hipertensão. Arq. Bras. </a:t>
            </a:r>
            <a:r>
              <a:rPr lang="pt-BR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Cardiol</a:t>
            </a: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. vol.107 no.3 supl.3 São Paulo </a:t>
            </a:r>
            <a:r>
              <a:rPr lang="pt-BR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Sept</a:t>
            </a: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. 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5" y="228600"/>
            <a:ext cx="116986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PREVALÊNCIA DE HIPERALDOSTERONISMO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723708" y="691303"/>
            <a:ext cx="452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PRIMÁRIO X NÍVEIS PRESSÓRICOS</a:t>
            </a:r>
          </a:p>
        </p:txBody>
      </p:sp>
      <p:sp>
        <p:nvSpPr>
          <p:cNvPr id="7" name="Text Box 12"/>
          <p:cNvSpPr txBox="1"/>
          <p:nvPr/>
        </p:nvSpPr>
        <p:spPr>
          <a:xfrm>
            <a:off x="7005350" y="5816856"/>
            <a:ext cx="2369559" cy="30777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pt-BR" sz="1400" dirty="0">
                <a:solidFill>
                  <a:schemeClr val="tx1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* de acordo com VI Joint</a:t>
            </a:r>
          </a:p>
        </p:txBody>
      </p:sp>
      <p:sp>
        <p:nvSpPr>
          <p:cNvPr id="17" name="Retângulo 4">
            <a:extLst>
              <a:ext uri="{FF2B5EF4-FFF2-40B4-BE49-F238E27FC236}">
                <a16:creationId xmlns:a16="http://schemas.microsoft.com/office/drawing/2014/main" id="{D29BADB5-5C22-4069-9DF9-477A36BCCEA9}"/>
              </a:ext>
            </a:extLst>
          </p:cNvPr>
          <p:cNvSpPr/>
          <p:nvPr/>
        </p:nvSpPr>
        <p:spPr>
          <a:xfrm>
            <a:off x="180658" y="6352540"/>
            <a:ext cx="4271645" cy="2308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>
              <a:spcBef>
                <a:spcPct val="0"/>
              </a:spcBef>
              <a:buNone/>
            </a:pPr>
            <a:r>
              <a:rPr lang="pt-BR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Mosso</a:t>
            </a: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L et al. </a:t>
            </a:r>
            <a:r>
              <a:rPr lang="pt-BR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Hypertension</a:t>
            </a: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2003;42:161.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20CD8CB-E8CB-48AF-8979-96E5D6D563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184112"/>
              </p:ext>
            </p:extLst>
          </p:nvPr>
        </p:nvGraphicFramePr>
        <p:xfrm>
          <a:off x="2672700" y="1336463"/>
          <a:ext cx="6936134" cy="4523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F0D4572B-37AA-4026-BE36-871460A6A5EE}"/>
              </a:ext>
            </a:extLst>
          </p:cNvPr>
          <p:cNvSpPr txBox="1"/>
          <p:nvPr/>
        </p:nvSpPr>
        <p:spPr>
          <a:xfrm>
            <a:off x="2318814" y="1336463"/>
            <a:ext cx="528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Montserrat" panose="00000500000000000000" pitchFamily="2" charset="0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5" y="228600"/>
            <a:ext cx="116986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PREVALÊNCIA DE HIPERALDOSTERONISMO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054711" y="693933"/>
            <a:ext cx="606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PRIMÁRIO EM PACIENTES COM HA REFRATÁRIA</a:t>
            </a:r>
          </a:p>
        </p:txBody>
      </p:sp>
      <p:sp>
        <p:nvSpPr>
          <p:cNvPr id="9" name="Retângulo 4">
            <a:extLst>
              <a:ext uri="{FF2B5EF4-FFF2-40B4-BE49-F238E27FC236}">
                <a16:creationId xmlns:a16="http://schemas.microsoft.com/office/drawing/2014/main" id="{DCC36C39-49F8-456B-9C06-69B80604888C}"/>
              </a:ext>
            </a:extLst>
          </p:cNvPr>
          <p:cNvSpPr/>
          <p:nvPr/>
        </p:nvSpPr>
        <p:spPr>
          <a:xfrm>
            <a:off x="180657" y="6034325"/>
            <a:ext cx="427164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>
              <a:spcBef>
                <a:spcPct val="0"/>
              </a:spcBef>
              <a:buNone/>
            </a:pP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1. </a:t>
            </a:r>
            <a:r>
              <a:rPr lang="pt-BR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Gallay</a:t>
            </a: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BJ, et al. Am J </a:t>
            </a:r>
            <a:r>
              <a:rPr lang="pt-BR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Kidney</a:t>
            </a: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</a:t>
            </a:r>
            <a:r>
              <a:rPr lang="pt-BR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Dis</a:t>
            </a: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. 2001. </a:t>
            </a:r>
            <a:b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</a:b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2. </a:t>
            </a:r>
            <a:r>
              <a:rPr lang="pt-BR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Calhoun</a:t>
            </a: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DA, et al. </a:t>
            </a:r>
            <a:r>
              <a:rPr lang="pt-BR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Hypertension</a:t>
            </a: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. 2002.</a:t>
            </a:r>
            <a:b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</a:b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3. </a:t>
            </a:r>
            <a:r>
              <a:rPr lang="pt-BR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Eide</a:t>
            </a: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IK, et al. J </a:t>
            </a:r>
            <a:r>
              <a:rPr lang="pt-BR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Hypertens</a:t>
            </a: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. 2004. </a:t>
            </a:r>
            <a:b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</a:b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4. </a:t>
            </a:r>
            <a:r>
              <a:rPr lang="pt-BR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Strauch</a:t>
            </a: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B, et al. J Hum </a:t>
            </a:r>
            <a:r>
              <a:rPr lang="pt-BR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Hypertens</a:t>
            </a:r>
            <a:r>
              <a:rPr lang="pt-BR" altLang="pt-BR" sz="9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. 2003.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6B43AC5-AC15-46D3-B4B4-0370829B0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332326"/>
              </p:ext>
            </p:extLst>
          </p:nvPr>
        </p:nvGraphicFramePr>
        <p:xfrm>
          <a:off x="2627933" y="1353871"/>
          <a:ext cx="6936134" cy="4523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301D0166-DED0-4D33-B776-EF2A583C360D}"/>
              </a:ext>
            </a:extLst>
          </p:cNvPr>
          <p:cNvSpPr txBox="1"/>
          <p:nvPr/>
        </p:nvSpPr>
        <p:spPr>
          <a:xfrm>
            <a:off x="2316480" y="1353871"/>
            <a:ext cx="528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Montserrat" panose="00000500000000000000" pitchFamily="2" charset="0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5" y="228600"/>
            <a:ext cx="116986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EFEITO PRESSÓRICO DA ESPIRONOLACTONA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473387" y="710486"/>
            <a:ext cx="771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PRIMÁRIO EM PACIENTES COM HA REFRATÁRIA</a:t>
            </a:r>
          </a:p>
        </p:txBody>
      </p:sp>
      <p:sp>
        <p:nvSpPr>
          <p:cNvPr id="8" name="Rectangles 7"/>
          <p:cNvSpPr/>
          <p:nvPr/>
        </p:nvSpPr>
        <p:spPr>
          <a:xfrm>
            <a:off x="2205990" y="1316026"/>
            <a:ext cx="7869555" cy="45037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3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122593"/>
              </p:ext>
            </p:extLst>
          </p:nvPr>
        </p:nvGraphicFramePr>
        <p:xfrm>
          <a:off x="2137410" y="1682247"/>
          <a:ext cx="7848600" cy="377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172710" imgH="2411730" progId="MSGraph.Chart.8">
                  <p:embed/>
                </p:oleObj>
              </mc:Choice>
              <mc:Fallback>
                <p:oleObj r:id="rId2" imgW="5172710" imgH="2411730" progId="MSGraph.Chart.8">
                  <p:embed/>
                  <p:pic>
                    <p:nvPicPr>
                      <p:cNvPr id="55302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7410" y="1682247"/>
                        <a:ext cx="7848600" cy="37712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Text Box 7"/>
          <p:cNvSpPr txBox="1"/>
          <p:nvPr/>
        </p:nvSpPr>
        <p:spPr>
          <a:xfrm>
            <a:off x="3660080" y="1941594"/>
            <a:ext cx="5992813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pt-BR" sz="1400" dirty="0">
                <a:solidFill>
                  <a:schemeClr val="bg1"/>
                </a:solidFill>
              </a:rPr>
              <a:t>Ouzan          Mahmud      Nishizaka      Chapman        Lane              mean</a:t>
            </a:r>
          </a:p>
        </p:txBody>
      </p:sp>
      <p:sp>
        <p:nvSpPr>
          <p:cNvPr id="9" name="Retângulo 4">
            <a:extLst>
              <a:ext uri="{FF2B5EF4-FFF2-40B4-BE49-F238E27FC236}">
                <a16:creationId xmlns:a16="http://schemas.microsoft.com/office/drawing/2014/main" id="{CD1235F5-D072-4C7B-A29C-7D935CD6CBC9}"/>
              </a:ext>
            </a:extLst>
          </p:cNvPr>
          <p:cNvSpPr/>
          <p:nvPr/>
        </p:nvSpPr>
        <p:spPr>
          <a:xfrm>
            <a:off x="162185" y="6306502"/>
            <a:ext cx="4271645" cy="2308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40000"/>
              </a:spcBef>
              <a:buNone/>
            </a:pPr>
            <a:r>
              <a:rPr lang="en-US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ea typeface="ヒラギノ角ゴ Pro W3" pitchFamily="1" charset="-128"/>
                <a:cs typeface="Montserrat Medium" panose="00000600000000000000" pitchFamily="2" charset="0"/>
              </a:rPr>
              <a:t>Pimenta</a:t>
            </a:r>
            <a:r>
              <a:rPr lang="en-US" altLang="pt-BR" sz="900" dirty="0">
                <a:solidFill>
                  <a:schemeClr val="tx1"/>
                </a:solidFill>
                <a:latin typeface="Montserrat Medium" panose="00000600000000000000" pitchFamily="2" charset="0"/>
                <a:ea typeface="ヒラギノ角ゴ Pro W3" pitchFamily="1" charset="-128"/>
                <a:cs typeface="Montserrat Medium" panose="00000600000000000000" pitchFamily="2" charset="0"/>
              </a:rPr>
              <a:t> E. </a:t>
            </a:r>
            <a:r>
              <a:rPr lang="en-US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ea typeface="ヒラギノ角ゴ Pro W3" pitchFamily="1" charset="-128"/>
                <a:cs typeface="Montserrat Medium" panose="00000600000000000000" pitchFamily="2" charset="0"/>
              </a:rPr>
              <a:t>Curr</a:t>
            </a:r>
            <a:r>
              <a:rPr lang="en-US" altLang="pt-BR" sz="900" dirty="0">
                <a:solidFill>
                  <a:schemeClr val="tx1"/>
                </a:solidFill>
                <a:latin typeface="Montserrat Medium" panose="00000600000000000000" pitchFamily="2" charset="0"/>
                <a:ea typeface="ヒラギノ角ゴ Pro W3" pitchFamily="1" charset="-128"/>
                <a:cs typeface="Montserrat Medium" panose="00000600000000000000" pitchFamily="2" charset="0"/>
              </a:rPr>
              <a:t> </a:t>
            </a:r>
            <a:r>
              <a:rPr lang="en-US" altLang="pt-BR" sz="900" dirty="0" err="1">
                <a:solidFill>
                  <a:schemeClr val="tx1"/>
                </a:solidFill>
                <a:latin typeface="Montserrat Medium" panose="00000600000000000000" pitchFamily="2" charset="0"/>
                <a:ea typeface="ヒラギノ角ゴ Pro W3" pitchFamily="1" charset="-128"/>
                <a:cs typeface="Montserrat Medium" panose="00000600000000000000" pitchFamily="2" charset="0"/>
              </a:rPr>
              <a:t>Hypertens</a:t>
            </a:r>
            <a:r>
              <a:rPr lang="en-US" altLang="pt-BR" sz="900" dirty="0">
                <a:solidFill>
                  <a:schemeClr val="tx1"/>
                </a:solidFill>
                <a:latin typeface="Montserrat Medium" panose="00000600000000000000" pitchFamily="2" charset="0"/>
                <a:ea typeface="ヒラギノ角ゴ Pro W3" pitchFamily="1" charset="-128"/>
                <a:cs typeface="Montserrat Medium" panose="00000600000000000000" pitchFamily="2" charset="0"/>
              </a:rPr>
              <a:t> Rep, 2007,9:353-359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PREVALÊNCIA DE HOSPITALIZAÇÃO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875000" y="688941"/>
            <a:ext cx="831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POR HIPERCALEMIA E MORTES ASSOCIADAS (ESTUDO “RALES”)</a:t>
            </a:r>
          </a:p>
        </p:txBody>
      </p:sp>
      <p:sp>
        <p:nvSpPr>
          <p:cNvPr id="56322" name="Espaço Reservado para Conteúdo 2"/>
          <p:cNvSpPr>
            <a:spLocks noGrp="1"/>
          </p:cNvSpPr>
          <p:nvPr>
            <p:ph idx="1"/>
          </p:nvPr>
        </p:nvSpPr>
        <p:spPr>
          <a:xfrm>
            <a:off x="730567" y="2500977"/>
            <a:ext cx="10730865" cy="3235960"/>
          </a:xfrm>
        </p:spPr>
        <p:txBody>
          <a:bodyPr vert="horz" wrap="square" lIns="91440" tIns="45720" rIns="91440" bIns="45720" anchor="t"/>
          <a:lstStyle/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altLang="pt-BR" sz="1800" dirty="0">
                <a:solidFill>
                  <a:schemeClr val="bg2">
                    <a:lumMod val="75000"/>
                  </a:schemeClr>
                </a:solidFill>
                <a:cs typeface="Montserrat SemiBold" panose="00000700000000000000" pitchFamily="2" charset="0"/>
              </a:rPr>
              <a:t>Potássio sérico no limite da normalidade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altLang="pt-BR" sz="1800" dirty="0">
              <a:solidFill>
                <a:schemeClr val="bg2">
                  <a:lumMod val="75000"/>
                </a:schemeClr>
              </a:solidFill>
              <a:cs typeface="Montserrat SemiBold" panose="00000700000000000000" pitchFamily="2" charset="0"/>
            </a:endParaRP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altLang="pt-BR" sz="1800" dirty="0">
                <a:solidFill>
                  <a:schemeClr val="bg2">
                    <a:lumMod val="75000"/>
                  </a:schemeClr>
                </a:solidFill>
                <a:cs typeface="Montserrat SemiBold" panose="00000700000000000000" pitchFamily="2" charset="0"/>
              </a:rPr>
              <a:t>Taxa de filtração glomerular &lt; 45 ml/min/1,73 m²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altLang="pt-BR" sz="1800" dirty="0">
              <a:solidFill>
                <a:schemeClr val="bg2">
                  <a:lumMod val="75000"/>
                </a:schemeClr>
              </a:solidFill>
              <a:cs typeface="Montserrat SemiBold" panose="00000700000000000000" pitchFamily="2" charset="0"/>
            </a:endParaRP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altLang="pt-BR" sz="1800" dirty="0">
                <a:solidFill>
                  <a:schemeClr val="bg2">
                    <a:lumMod val="75000"/>
                  </a:schemeClr>
                </a:solidFill>
                <a:cs typeface="Montserrat SemiBold" panose="00000700000000000000" pitchFamily="2" charset="0"/>
              </a:rPr>
              <a:t>Agudização de insuficiência renal (doença concomitante ou medicamentos (AINH)</a:t>
            </a:r>
          </a:p>
        </p:txBody>
      </p:sp>
      <p:sp>
        <p:nvSpPr>
          <p:cNvPr id="6" name="Retângulo 4">
            <a:extLst>
              <a:ext uri="{FF2B5EF4-FFF2-40B4-BE49-F238E27FC236}">
                <a16:creationId xmlns:a16="http://schemas.microsoft.com/office/drawing/2014/main" id="{9A2765A4-F030-427E-AD91-2AED06D10695}"/>
              </a:ext>
            </a:extLst>
          </p:cNvPr>
          <p:cNvSpPr/>
          <p:nvPr/>
        </p:nvSpPr>
        <p:spPr>
          <a:xfrm>
            <a:off x="162185" y="6306502"/>
            <a:ext cx="4271645" cy="2308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40000"/>
              </a:spcBef>
              <a:buNone/>
            </a:pPr>
            <a:r>
              <a:rPr lang="nl-NL" altLang="pt-BR" sz="900" dirty="0">
                <a:solidFill>
                  <a:schemeClr val="tx1"/>
                </a:solidFill>
                <a:latin typeface="Montserrat Medium" panose="00000600000000000000" pitchFamily="2" charset="0"/>
                <a:ea typeface="ヒラギノ角ゴ Pro W3" pitchFamily="1" charset="-128"/>
                <a:cs typeface="Montserrat Medium" panose="00000600000000000000" pitchFamily="2" charset="0"/>
              </a:rPr>
              <a:t>Juurlink DN et al NEJM 2004;35:543-51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HIPERTENSÃO ARTERIAL RESISTENTE</a:t>
            </a:r>
          </a:p>
        </p:txBody>
      </p:sp>
      <p:sp>
        <p:nvSpPr>
          <p:cNvPr id="2" name="Text Box 18"/>
          <p:cNvSpPr txBox="1"/>
          <p:nvPr/>
        </p:nvSpPr>
        <p:spPr>
          <a:xfrm>
            <a:off x="8025413" y="674217"/>
            <a:ext cx="19619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CONCEITO</a:t>
            </a:r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607128" y="1812059"/>
            <a:ext cx="7936367" cy="3917315"/>
          </a:xfrm>
        </p:spPr>
        <p:txBody>
          <a:bodyPr vert="horz" wrap="square" lIns="91440" tIns="45720" rIns="91440" bIns="45720" anchor="t"/>
          <a:lstStyle/>
          <a:p>
            <a:pPr marL="0">
              <a:spcBef>
                <a:spcPts val="0"/>
              </a:spcBef>
              <a:buClr>
                <a:srgbClr val="99CCFF"/>
              </a:buClr>
              <a:buNone/>
            </a:pPr>
            <a:r>
              <a:rPr lang="en-US" altLang="pt-BR" sz="2000" dirty="0">
                <a:solidFill>
                  <a:schemeClr val="bg2">
                    <a:lumMod val="75000"/>
                  </a:schemeClr>
                </a:solidFill>
                <a:cs typeface="Montserrat SemiBold" panose="00000700000000000000" pitchFamily="2" charset="0"/>
              </a:rPr>
              <a:t>Pressão arterial que permanece acima da meta pressórica, por mais de 3 meses, </a:t>
            </a:r>
            <a:r>
              <a:rPr lang="en-US" altLang="pt-BR" sz="2000" dirty="0" err="1">
                <a:solidFill>
                  <a:schemeClr val="bg2">
                    <a:lumMod val="75000"/>
                  </a:schemeClr>
                </a:solidFill>
                <a:cs typeface="Montserrat SemiBold" panose="00000700000000000000" pitchFamily="2" charset="0"/>
              </a:rPr>
              <a:t>apesar</a:t>
            </a:r>
            <a:r>
              <a:rPr lang="en-US" altLang="pt-BR" sz="2000" dirty="0">
                <a:solidFill>
                  <a:schemeClr val="bg2">
                    <a:lumMod val="75000"/>
                  </a:schemeClr>
                </a:solidFill>
                <a:cs typeface="Montserrat SemiBold" panose="00000700000000000000" pitchFamily="2" charset="0"/>
              </a:rPr>
              <a:t> do uso de 3 classes de fármacos anti-hipertensivos sinérgicos, </a:t>
            </a:r>
            <a:r>
              <a:rPr lang="en-US" altLang="pt-BR" sz="2000" dirty="0" err="1">
                <a:solidFill>
                  <a:schemeClr val="bg2">
                    <a:lumMod val="75000"/>
                  </a:schemeClr>
                </a:solidFill>
                <a:cs typeface="Montserrat SemiBold" panose="00000700000000000000" pitchFamily="2" charset="0"/>
              </a:rPr>
              <a:t>em</a:t>
            </a:r>
            <a:r>
              <a:rPr lang="en-US" altLang="pt-BR" sz="2000" dirty="0">
                <a:solidFill>
                  <a:schemeClr val="bg2">
                    <a:lumMod val="75000"/>
                  </a:schemeClr>
                </a:solidFill>
                <a:cs typeface="Montserrat SemiBold" panose="00000700000000000000" pitchFamily="2" charset="0"/>
              </a:rPr>
              <a:t> doses </a:t>
            </a:r>
            <a:r>
              <a:rPr lang="en-US" altLang="pt-BR" sz="2000" dirty="0" err="1">
                <a:solidFill>
                  <a:schemeClr val="bg2">
                    <a:lumMod val="75000"/>
                  </a:schemeClr>
                </a:solidFill>
                <a:cs typeface="Montserrat SemiBold" panose="00000700000000000000" pitchFamily="2" charset="0"/>
              </a:rPr>
              <a:t>otimizadas</a:t>
            </a:r>
            <a:r>
              <a:rPr lang="en-US" altLang="pt-BR" sz="2000" dirty="0">
                <a:solidFill>
                  <a:schemeClr val="bg2">
                    <a:lumMod val="75000"/>
                  </a:schemeClr>
                </a:solidFill>
                <a:cs typeface="Montserrat SemiBold" panose="00000700000000000000" pitchFamily="2" charset="0"/>
              </a:rPr>
              <a:t>, incluindo </a:t>
            </a:r>
            <a:r>
              <a:rPr lang="en-US" altLang="pt-BR" sz="2000" dirty="0">
                <a:solidFill>
                  <a:srgbClr val="C00000"/>
                </a:solidFill>
                <a:cs typeface="Montserrat SemiBold" panose="00000700000000000000" pitchFamily="2" charset="0"/>
              </a:rPr>
              <a:t>preferencialmente </a:t>
            </a:r>
            <a:r>
              <a:rPr lang="en-US" altLang="pt-BR" sz="2000" dirty="0">
                <a:solidFill>
                  <a:schemeClr val="bg2">
                    <a:lumMod val="75000"/>
                  </a:schemeClr>
                </a:solidFill>
                <a:cs typeface="Montserrat SemiBold" panose="00000700000000000000" pitchFamily="2" charset="0"/>
              </a:rPr>
              <a:t>um diurético.</a:t>
            </a:r>
          </a:p>
          <a:p>
            <a:pPr marL="0">
              <a:spcBef>
                <a:spcPts val="0"/>
              </a:spcBef>
              <a:buClr>
                <a:srgbClr val="99CCFF"/>
              </a:buClr>
              <a:buNone/>
            </a:pPr>
            <a:endParaRPr lang="en-US" altLang="pt-BR" sz="2000" dirty="0">
              <a:solidFill>
                <a:schemeClr val="bg2">
                  <a:lumMod val="75000"/>
                </a:schemeClr>
              </a:solidFill>
              <a:cs typeface="Montserrat SemiBold" panose="00000700000000000000" pitchFamily="2" charset="0"/>
            </a:endParaRPr>
          </a:p>
          <a:p>
            <a:pPr marL="0">
              <a:spcBef>
                <a:spcPts val="0"/>
              </a:spcBef>
              <a:buClr>
                <a:srgbClr val="99CCFF"/>
              </a:buClr>
              <a:buNone/>
            </a:pPr>
            <a:r>
              <a:rPr lang="en-US" altLang="pt-BR" sz="2000" dirty="0">
                <a:solidFill>
                  <a:schemeClr val="bg2">
                    <a:lumMod val="75000"/>
                  </a:schemeClr>
                </a:solidFill>
                <a:cs typeface="Montserrat SemiBold" panose="00000700000000000000" pitchFamily="2" charset="0"/>
              </a:rPr>
              <a:t>Pacientes com a pressão arterial </a:t>
            </a:r>
            <a:r>
              <a:rPr lang="en-US" altLang="pt-BR" sz="2000" dirty="0">
                <a:solidFill>
                  <a:srgbClr val="C00000"/>
                </a:solidFill>
                <a:cs typeface="Montserrat SemiBold" panose="00000700000000000000" pitchFamily="2" charset="0"/>
              </a:rPr>
              <a:t>controlada</a:t>
            </a:r>
            <a:r>
              <a:rPr lang="en-US" altLang="pt-BR" sz="2000" dirty="0">
                <a:solidFill>
                  <a:schemeClr val="bg2">
                    <a:lumMod val="75000"/>
                  </a:schemeClr>
                </a:solidFill>
                <a:cs typeface="Montserrat SemiBold" panose="00000700000000000000" pitchFamily="2" charset="0"/>
              </a:rPr>
              <a:t> com o uso de 4 ou mais classes de </a:t>
            </a:r>
            <a:r>
              <a:rPr lang="en-US" altLang="pt-BR" sz="2000" dirty="0" err="1">
                <a:solidFill>
                  <a:schemeClr val="bg2">
                    <a:lumMod val="75000"/>
                  </a:schemeClr>
                </a:solidFill>
                <a:cs typeface="Montserrat SemiBold" panose="00000700000000000000" pitchFamily="2" charset="0"/>
              </a:rPr>
              <a:t>fármacos</a:t>
            </a:r>
            <a:r>
              <a:rPr lang="en-US" altLang="pt-BR" sz="2000" dirty="0">
                <a:solidFill>
                  <a:schemeClr val="bg2">
                    <a:lumMod val="75000"/>
                  </a:schemeClr>
                </a:solidFill>
                <a:cs typeface="Montserrat SemiBold" panose="00000700000000000000" pitchFamily="2" charset="0"/>
              </a:rPr>
              <a:t> são considerados portadores de hipertensão arterial resistente controlada.</a:t>
            </a:r>
          </a:p>
        </p:txBody>
      </p:sp>
      <p:sp>
        <p:nvSpPr>
          <p:cNvPr id="18437" name="Text Box 5"/>
          <p:cNvSpPr txBox="1"/>
          <p:nvPr/>
        </p:nvSpPr>
        <p:spPr>
          <a:xfrm>
            <a:off x="291464" y="6237604"/>
            <a:ext cx="4016375" cy="2308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pt-BR" altLang="pt-BR" sz="900" dirty="0">
                <a:solidFill>
                  <a:srgbClr val="000000"/>
                </a:solidFill>
                <a:latin typeface="Montserrat Medium" panose="00000600000000000000" pitchFamily="2" charset="0"/>
              </a:rPr>
              <a:t>Calhoun et al. Hypertension 2008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/>
          <p:nvPr/>
        </p:nvSpPr>
        <p:spPr>
          <a:xfrm>
            <a:off x="1325418" y="2028616"/>
            <a:ext cx="954116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pt-BR" sz="4800" b="1" kern="1200" cap="none" spc="0" normalizeH="0" baseline="0" noProof="0" dirty="0">
                <a:solidFill>
                  <a:srgbClr val="C00000"/>
                </a:solidFill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QUANDO NADA FUNCIONA...</a:t>
            </a:r>
          </a:p>
          <a:p>
            <a:pPr marL="457200" marR="0" indent="-4572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pt-BR" sz="3200" kern="1200" cap="none" spc="0" normalizeH="0" baseline="0" noProof="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457200" marR="0" indent="-4572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pt-BR" sz="3200" kern="1200" cap="none" spc="0" normalizeH="0" baseline="0" noProof="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pt-BR" sz="3200" kern="1200" cap="none" spc="0" normalizeH="0" baseline="0" noProof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...NOVOS DISPOSITIVOS E TÉCNICAS PARA REDUÇÃO DA PRESSÃO ARTERIAL...</a:t>
            </a:r>
          </a:p>
        </p:txBody>
      </p:sp>
      <p:sp>
        <p:nvSpPr>
          <p:cNvPr id="4" name="CaixaDeTexto 9">
            <a:extLst>
              <a:ext uri="{FF2B5EF4-FFF2-40B4-BE49-F238E27FC236}">
                <a16:creationId xmlns:a16="http://schemas.microsoft.com/office/drawing/2014/main" id="{439BA7D7-0F33-469D-81DB-B59D91D39D73}"/>
              </a:ext>
            </a:extLst>
          </p:cNvPr>
          <p:cNvSpPr txBox="1"/>
          <p:nvPr/>
        </p:nvSpPr>
        <p:spPr>
          <a:xfrm>
            <a:off x="162155" y="6167888"/>
            <a:ext cx="6114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8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NOVOS DISPOSITIVOS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831599" y="692689"/>
            <a:ext cx="598418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PARA REDUÇÃO DA PRESSÃO ARTERIAL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2D4340D6-E98A-4E3F-A722-806F99DC3161}"/>
              </a:ext>
            </a:extLst>
          </p:cNvPr>
          <p:cNvSpPr txBox="1">
            <a:spLocks noChangeArrowheads="1"/>
          </p:cNvSpPr>
          <p:nvPr/>
        </p:nvSpPr>
        <p:spPr>
          <a:xfrm>
            <a:off x="1242292" y="1804554"/>
            <a:ext cx="8229600" cy="3248891"/>
          </a:xfrm>
          <a:prstGeom prst="rect">
            <a:avLst/>
          </a:prstGeom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alt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alt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Desnervação</a:t>
            </a:r>
            <a:r>
              <a:rPr lang="pt-BR" alt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Simpática Renal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Terapia de Amplificação do Barorreceptor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Ablação do Seio Carotídeo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Anastomose </a:t>
            </a:r>
            <a:r>
              <a:rPr lang="pt-BR" alt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Artério-Venosa</a:t>
            </a:r>
            <a:r>
              <a:rPr lang="pt-BR" alt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Ilíaca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Estimulação Cerebral Profunda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Estimulação do Nervo Mediano</a:t>
            </a:r>
          </a:p>
        </p:txBody>
      </p:sp>
      <p:sp>
        <p:nvSpPr>
          <p:cNvPr id="6" name="CaixaDeTexto 3">
            <a:extLst>
              <a:ext uri="{FF2B5EF4-FFF2-40B4-BE49-F238E27FC236}">
                <a16:creationId xmlns:a16="http://schemas.microsoft.com/office/drawing/2014/main" id="{C0635E99-A91D-43A1-8821-040681E99C74}"/>
              </a:ext>
            </a:extLst>
          </p:cNvPr>
          <p:cNvSpPr txBox="1"/>
          <p:nvPr/>
        </p:nvSpPr>
        <p:spPr>
          <a:xfrm rot="-1897539">
            <a:off x="1967489" y="3140788"/>
            <a:ext cx="8016875" cy="7080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pt-BR" sz="4000" b="1" dirty="0">
                <a:solidFill>
                  <a:srgbClr val="FF0000"/>
                </a:solidFill>
              </a:rPr>
              <a:t>TODOS AINDA EXPERIMENTAIS</a:t>
            </a:r>
          </a:p>
        </p:txBody>
      </p:sp>
      <p:sp>
        <p:nvSpPr>
          <p:cNvPr id="7" name="CaixaDeTexto 9">
            <a:extLst>
              <a:ext uri="{FF2B5EF4-FFF2-40B4-BE49-F238E27FC236}">
                <a16:creationId xmlns:a16="http://schemas.microsoft.com/office/drawing/2014/main" id="{55DA7DBB-C90D-4913-A442-1A0BAD1B9DBE}"/>
              </a:ext>
            </a:extLst>
          </p:cNvPr>
          <p:cNvSpPr txBox="1"/>
          <p:nvPr/>
        </p:nvSpPr>
        <p:spPr>
          <a:xfrm>
            <a:off x="162155" y="6167888"/>
            <a:ext cx="6114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8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468899" y="3159052"/>
            <a:ext cx="4908550" cy="595312"/>
          </a:xfrm>
        </p:spPr>
        <p:txBody>
          <a:bodyPr/>
          <a:lstStyle/>
          <a:p>
            <a:r>
              <a:rPr lang="pt-BR" dirty="0"/>
              <a:t>MENSAGENS PRINCIPAIS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agem 4"/>
          <p:cNvPicPr>
            <a:picLocks noChangeAspect="1"/>
          </p:cNvPicPr>
          <p:nvPr/>
        </p:nvPicPr>
        <p:blipFill>
          <a:blip r:embed="rId2"/>
          <a:srcRect l="833" t="26360" r="9167" b="35178"/>
          <a:stretch>
            <a:fillRect/>
          </a:stretch>
        </p:blipFill>
        <p:spPr>
          <a:xfrm>
            <a:off x="617278" y="2128258"/>
            <a:ext cx="10826577" cy="26014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18">
            <a:extLst>
              <a:ext uri="{FF2B5EF4-FFF2-40B4-BE49-F238E27FC236}">
                <a16:creationId xmlns:a16="http://schemas.microsoft.com/office/drawing/2014/main" id="{D58C6B03-3942-4FDA-BDA1-5C0649801F75}"/>
              </a:ext>
            </a:extLst>
          </p:cNvPr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MENSAGENS PRINCIPAIS</a:t>
            </a:r>
          </a:p>
        </p:txBody>
      </p:sp>
      <p:sp>
        <p:nvSpPr>
          <p:cNvPr id="4" name="CaixaDeTexto 9">
            <a:extLst>
              <a:ext uri="{FF2B5EF4-FFF2-40B4-BE49-F238E27FC236}">
                <a16:creationId xmlns:a16="http://schemas.microsoft.com/office/drawing/2014/main" id="{8B814B09-D447-4AB4-B683-5ED1CFBECCE5}"/>
              </a:ext>
            </a:extLst>
          </p:cNvPr>
          <p:cNvSpPr txBox="1"/>
          <p:nvPr/>
        </p:nvSpPr>
        <p:spPr>
          <a:xfrm>
            <a:off x="162155" y="6167888"/>
            <a:ext cx="6114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</a:t>
            </a:r>
            <a:r>
              <a:rPr lang="pt-BR" sz="800">
                <a:latin typeface="Montserrat Medium" panose="00000600000000000000" pitchFamily="2" charset="0"/>
                <a:cs typeface="Avenir LT Std 55 Roman" panose="020B0503020203020204" charset="0"/>
              </a:rPr>
              <a:t>, </a:t>
            </a:r>
          </a:p>
          <a:p>
            <a:r>
              <a:rPr lang="pt-BR" sz="800">
                <a:latin typeface="Montserrat Medium" panose="00000600000000000000" pitchFamily="2" charset="0"/>
                <a:cs typeface="Avenir LT Std 55 Roman" panose="020B0503020203020204" charset="0"/>
              </a:rPr>
              <a:t>Feitosa 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ADM, et al. Diretrizes Brasileiras de Hipertensão Arterial – 2020.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8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0" y="-97790"/>
            <a:ext cx="12342495" cy="6955790"/>
          </a:xfrm>
          <a:prstGeom prst="rect">
            <a:avLst/>
          </a:prstGeom>
          <a:solidFill>
            <a:schemeClr val="bg2">
              <a:lumMod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17169" y="3071356"/>
            <a:ext cx="671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4400" dirty="0">
                <a:solidFill>
                  <a:schemeClr val="bg1"/>
                </a:solidFill>
                <a:latin typeface="Montserrat" panose="00000500000000000000" pitchFamily="2" charset="0"/>
                <a:cs typeface="AvenirNext LT Pro Bold" panose="020B0804020202020204" charset="0"/>
              </a:rPr>
              <a:t>OBRIGADO</a:t>
            </a:r>
            <a:endParaRPr lang="pt-BR" altLang="en-US" sz="4400" dirty="0">
              <a:solidFill>
                <a:srgbClr val="F61D25"/>
              </a:solidFill>
              <a:latin typeface="Montserrat" panose="00000500000000000000" pitchFamily="2" charset="0"/>
              <a:cs typeface="AvenirNext LT Pro Bold" panose="020B0804020202020204" charset="0"/>
            </a:endParaRPr>
          </a:p>
        </p:txBody>
      </p:sp>
      <p:sp>
        <p:nvSpPr>
          <p:cNvPr id="17" name="Rectangles 16"/>
          <p:cNvSpPr/>
          <p:nvPr/>
        </p:nvSpPr>
        <p:spPr>
          <a:xfrm rot="5400000">
            <a:off x="7886448" y="-473458"/>
            <a:ext cx="141792" cy="8770304"/>
          </a:xfrm>
          <a:prstGeom prst="rect">
            <a:avLst/>
          </a:prstGeom>
          <a:solidFill>
            <a:srgbClr val="F6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0977" y="2224968"/>
            <a:ext cx="2079365" cy="7391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187" y="2281253"/>
            <a:ext cx="1315677" cy="6265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923" y="1030411"/>
            <a:ext cx="3136495" cy="78884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0795" y="876682"/>
            <a:ext cx="1034459" cy="100819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370389" y="4697433"/>
            <a:ext cx="2838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1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2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3</a:t>
            </a:r>
          </a:p>
        </p:txBody>
      </p:sp>
      <p:sp>
        <p:nvSpPr>
          <p:cNvPr id="15" name="Shape 4804"/>
          <p:cNvSpPr/>
          <p:nvPr/>
        </p:nvSpPr>
        <p:spPr>
          <a:xfrm>
            <a:off x="1020353" y="4743613"/>
            <a:ext cx="279328" cy="2031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05000"/>
                </a:moveTo>
                <a:cubicBezTo>
                  <a:pt x="114544" y="105444"/>
                  <a:pt x="114505" y="105877"/>
                  <a:pt x="114450" y="106305"/>
                </a:cubicBezTo>
                <a:lnTo>
                  <a:pt x="80772" y="60000"/>
                </a:lnTo>
                <a:lnTo>
                  <a:pt x="114450" y="13694"/>
                </a:lnTo>
                <a:cubicBezTo>
                  <a:pt x="114505" y="14122"/>
                  <a:pt x="114544" y="14555"/>
                  <a:pt x="114544" y="15000"/>
                </a:cubicBezTo>
                <a:cubicBezTo>
                  <a:pt x="114544" y="15000"/>
                  <a:pt x="114544" y="105000"/>
                  <a:pt x="114544" y="105000"/>
                </a:cubicBezTo>
                <a:close/>
                <a:moveTo>
                  <a:pt x="109088" y="112500"/>
                </a:moveTo>
                <a:lnTo>
                  <a:pt x="10911" y="112500"/>
                </a:lnTo>
                <a:cubicBezTo>
                  <a:pt x="10272" y="112500"/>
                  <a:pt x="9661" y="112322"/>
                  <a:pt x="9094" y="112044"/>
                </a:cubicBezTo>
                <a:lnTo>
                  <a:pt x="43083" y="65300"/>
                </a:lnTo>
                <a:lnTo>
                  <a:pt x="52444" y="78177"/>
                </a:lnTo>
                <a:cubicBezTo>
                  <a:pt x="54533" y="81050"/>
                  <a:pt x="57266" y="82483"/>
                  <a:pt x="60000" y="82483"/>
                </a:cubicBezTo>
                <a:cubicBezTo>
                  <a:pt x="62733" y="82483"/>
                  <a:pt x="65466" y="81050"/>
                  <a:pt x="67550" y="78177"/>
                </a:cubicBezTo>
                <a:lnTo>
                  <a:pt x="76916" y="65300"/>
                </a:lnTo>
                <a:lnTo>
                  <a:pt x="110911" y="112044"/>
                </a:lnTo>
                <a:cubicBezTo>
                  <a:pt x="110338" y="112322"/>
                  <a:pt x="109733" y="112500"/>
                  <a:pt x="109088" y="112500"/>
                </a:cubicBezTo>
                <a:moveTo>
                  <a:pt x="5455" y="105000"/>
                </a:moveTo>
                <a:lnTo>
                  <a:pt x="5455" y="15000"/>
                </a:lnTo>
                <a:cubicBezTo>
                  <a:pt x="5455" y="14555"/>
                  <a:pt x="5494" y="14122"/>
                  <a:pt x="5550" y="13694"/>
                </a:cubicBezTo>
                <a:lnTo>
                  <a:pt x="39227" y="60000"/>
                </a:lnTo>
                <a:lnTo>
                  <a:pt x="5550" y="106305"/>
                </a:lnTo>
                <a:cubicBezTo>
                  <a:pt x="5494" y="105877"/>
                  <a:pt x="5455" y="105444"/>
                  <a:pt x="5455" y="105000"/>
                </a:cubicBezTo>
                <a:moveTo>
                  <a:pt x="10911" y="7500"/>
                </a:moveTo>
                <a:lnTo>
                  <a:pt x="109088" y="7500"/>
                </a:lnTo>
                <a:cubicBezTo>
                  <a:pt x="109733" y="7500"/>
                  <a:pt x="110338" y="7677"/>
                  <a:pt x="110911" y="7961"/>
                </a:cubicBezTo>
                <a:lnTo>
                  <a:pt x="63694" y="72877"/>
                </a:lnTo>
                <a:cubicBezTo>
                  <a:pt x="62711" y="74233"/>
                  <a:pt x="61394" y="74983"/>
                  <a:pt x="60000" y="74983"/>
                </a:cubicBezTo>
                <a:cubicBezTo>
                  <a:pt x="58605" y="74983"/>
                  <a:pt x="57288" y="74233"/>
                  <a:pt x="56300" y="72877"/>
                </a:cubicBezTo>
                <a:lnTo>
                  <a:pt x="9094" y="7961"/>
                </a:lnTo>
                <a:cubicBezTo>
                  <a:pt x="9661" y="7677"/>
                  <a:pt x="10272" y="7500"/>
                  <a:pt x="10911" y="7500"/>
                </a:cubicBezTo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6716"/>
                  <a:pt x="0" y="15000"/>
                </a:cubicBezTo>
                <a:lnTo>
                  <a:pt x="0" y="105000"/>
                </a:lnTo>
                <a:cubicBezTo>
                  <a:pt x="0" y="113283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3283"/>
                  <a:pt x="120000" y="105000"/>
                </a:cubicBezTo>
                <a:lnTo>
                  <a:pt x="120000" y="15000"/>
                </a:lnTo>
                <a:cubicBezTo>
                  <a:pt x="120000" y="6716"/>
                  <a:pt x="115116" y="0"/>
                  <a:pt x="10908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6" name="Shape 4833"/>
          <p:cNvSpPr/>
          <p:nvPr/>
        </p:nvSpPr>
        <p:spPr>
          <a:xfrm>
            <a:off x="1020351" y="5569218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74611" y="51777"/>
                </a:moveTo>
                <a:cubicBezTo>
                  <a:pt x="66527" y="51777"/>
                  <a:pt x="65444" y="56644"/>
                  <a:pt x="65444" y="56644"/>
                </a:cubicBezTo>
                <a:lnTo>
                  <a:pt x="65455" y="51816"/>
                </a:lnTo>
                <a:lnTo>
                  <a:pt x="54544" y="51816"/>
                </a:lnTo>
                <a:lnTo>
                  <a:pt x="54544" y="81816"/>
                </a:lnTo>
                <a:lnTo>
                  <a:pt x="65455" y="81816"/>
                </a:lnTo>
                <a:lnTo>
                  <a:pt x="65455" y="65455"/>
                </a:lnTo>
                <a:cubicBezTo>
                  <a:pt x="65455" y="65455"/>
                  <a:pt x="65455" y="59961"/>
                  <a:pt x="70088" y="59961"/>
                </a:cubicBezTo>
                <a:cubicBezTo>
                  <a:pt x="72700" y="59961"/>
                  <a:pt x="73638" y="62400"/>
                  <a:pt x="73638" y="65455"/>
                </a:cubicBezTo>
                <a:lnTo>
                  <a:pt x="73638" y="81816"/>
                </a:lnTo>
                <a:lnTo>
                  <a:pt x="84544" y="81816"/>
                </a:lnTo>
                <a:lnTo>
                  <a:pt x="84544" y="65455"/>
                </a:lnTo>
                <a:cubicBezTo>
                  <a:pt x="84544" y="56916"/>
                  <a:pt x="80833" y="51777"/>
                  <a:pt x="74611" y="51777"/>
                </a:cubicBezTo>
                <a:moveTo>
                  <a:pt x="38183" y="81816"/>
                </a:moveTo>
                <a:lnTo>
                  <a:pt x="49050" y="81816"/>
                </a:lnTo>
                <a:lnTo>
                  <a:pt x="49050" y="51777"/>
                </a:lnTo>
                <a:lnTo>
                  <a:pt x="38183" y="51777"/>
                </a:lnTo>
                <a:cubicBezTo>
                  <a:pt x="38183" y="51777"/>
                  <a:pt x="38183" y="81816"/>
                  <a:pt x="38183" y="81816"/>
                </a:cubicBezTo>
                <a:close/>
                <a:moveTo>
                  <a:pt x="43616" y="38183"/>
                </a:moveTo>
                <a:cubicBezTo>
                  <a:pt x="40616" y="38183"/>
                  <a:pt x="38183" y="40627"/>
                  <a:pt x="38183" y="43644"/>
                </a:cubicBezTo>
                <a:cubicBezTo>
                  <a:pt x="38183" y="46661"/>
                  <a:pt x="40616" y="49105"/>
                  <a:pt x="43616" y="49105"/>
                </a:cubicBezTo>
                <a:cubicBezTo>
                  <a:pt x="46616" y="49105"/>
                  <a:pt x="49050" y="46661"/>
                  <a:pt x="49050" y="43644"/>
                </a:cubicBezTo>
                <a:cubicBezTo>
                  <a:pt x="49050" y="40627"/>
                  <a:pt x="46616" y="38183"/>
                  <a:pt x="43616" y="3818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8" name="Shape 4837"/>
          <p:cNvSpPr/>
          <p:nvPr/>
        </p:nvSpPr>
        <p:spPr>
          <a:xfrm>
            <a:off x="1020353" y="5137750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816" y="76361"/>
                </a:moveTo>
                <a:cubicBezTo>
                  <a:pt x="81816" y="79372"/>
                  <a:pt x="79372" y="81816"/>
                  <a:pt x="76361" y="81816"/>
                </a:cubicBezTo>
                <a:lnTo>
                  <a:pt x="43638" y="81816"/>
                </a:lnTo>
                <a:cubicBezTo>
                  <a:pt x="40627" y="81816"/>
                  <a:pt x="38183" y="79372"/>
                  <a:pt x="38183" y="76361"/>
                </a:cubicBezTo>
                <a:lnTo>
                  <a:pt x="38183" y="57272"/>
                </a:lnTo>
                <a:lnTo>
                  <a:pt x="43911" y="57272"/>
                </a:lnTo>
                <a:cubicBezTo>
                  <a:pt x="43761" y="58166"/>
                  <a:pt x="43638" y="59066"/>
                  <a:pt x="43638" y="60000"/>
                </a:cubicBezTo>
                <a:cubicBezTo>
                  <a:pt x="43638" y="69038"/>
                  <a:pt x="50961" y="76361"/>
                  <a:pt x="60000" y="76361"/>
                </a:cubicBezTo>
                <a:cubicBezTo>
                  <a:pt x="69033" y="76361"/>
                  <a:pt x="76361" y="69038"/>
                  <a:pt x="76361" y="60000"/>
                </a:cubicBezTo>
                <a:cubicBezTo>
                  <a:pt x="76361" y="59066"/>
                  <a:pt x="76238" y="58166"/>
                  <a:pt x="76088" y="57272"/>
                </a:cubicBezTo>
                <a:lnTo>
                  <a:pt x="81816" y="57272"/>
                </a:lnTo>
                <a:cubicBezTo>
                  <a:pt x="81816" y="57272"/>
                  <a:pt x="81816" y="76361"/>
                  <a:pt x="81816" y="76361"/>
                </a:cubicBezTo>
                <a:close/>
                <a:moveTo>
                  <a:pt x="60000" y="49088"/>
                </a:moveTo>
                <a:cubicBezTo>
                  <a:pt x="66022" y="49088"/>
                  <a:pt x="70911" y="53977"/>
                  <a:pt x="70911" y="60000"/>
                </a:cubicBezTo>
                <a:cubicBezTo>
                  <a:pt x="70911" y="66022"/>
                  <a:pt x="66022" y="70911"/>
                  <a:pt x="60000" y="70911"/>
                </a:cubicBezTo>
                <a:cubicBezTo>
                  <a:pt x="53977" y="70911"/>
                  <a:pt x="49088" y="66022"/>
                  <a:pt x="49088" y="60000"/>
                </a:cubicBezTo>
                <a:cubicBezTo>
                  <a:pt x="49088" y="53977"/>
                  <a:pt x="53977" y="49088"/>
                  <a:pt x="60000" y="49088"/>
                </a:cubicBezTo>
                <a:moveTo>
                  <a:pt x="70911" y="40911"/>
                </a:moveTo>
                <a:lnTo>
                  <a:pt x="79088" y="40911"/>
                </a:lnTo>
                <a:lnTo>
                  <a:pt x="79088" y="49088"/>
                </a:lnTo>
                <a:lnTo>
                  <a:pt x="70911" y="49088"/>
                </a:lnTo>
                <a:cubicBezTo>
                  <a:pt x="70911" y="49088"/>
                  <a:pt x="70911" y="40911"/>
                  <a:pt x="70911" y="40911"/>
                </a:cubicBezTo>
                <a:close/>
                <a:moveTo>
                  <a:pt x="76361" y="32727"/>
                </a:moveTo>
                <a:lnTo>
                  <a:pt x="43638" y="32727"/>
                </a:lnTo>
                <a:cubicBezTo>
                  <a:pt x="37611" y="32727"/>
                  <a:pt x="32727" y="37611"/>
                  <a:pt x="32727" y="43638"/>
                </a:cubicBezTo>
                <a:lnTo>
                  <a:pt x="32727" y="76361"/>
                </a:lnTo>
                <a:cubicBezTo>
                  <a:pt x="32727" y="82388"/>
                  <a:pt x="37611" y="87272"/>
                  <a:pt x="43638" y="87272"/>
                </a:cubicBezTo>
                <a:lnTo>
                  <a:pt x="76361" y="87272"/>
                </a:lnTo>
                <a:cubicBezTo>
                  <a:pt x="82388" y="87272"/>
                  <a:pt x="87272" y="82388"/>
                  <a:pt x="87272" y="76361"/>
                </a:cubicBezTo>
                <a:lnTo>
                  <a:pt x="87272" y="43638"/>
                </a:lnTo>
                <a:cubicBezTo>
                  <a:pt x="87272" y="37611"/>
                  <a:pt x="82388" y="32727"/>
                  <a:pt x="76361" y="32727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0402" y="6171396"/>
            <a:ext cx="432016" cy="43201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0048318" y="6110516"/>
            <a:ext cx="2245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DESENVOLVIDO POR 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VALUAR PRÓ_MARKETING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www.valuar.com.br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515081" y="3131344"/>
            <a:ext cx="4908550" cy="595312"/>
          </a:xfrm>
        </p:spPr>
        <p:txBody>
          <a:bodyPr anchor="ctr"/>
          <a:lstStyle/>
          <a:p>
            <a:r>
              <a:rPr lang="pt-BR" dirty="0"/>
              <a:t>DEFINIÇÃO E CLASSIFICAÇÃO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HIPERTENSÃO ARTERIAL REFRATÁRIA</a:t>
            </a:r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093297" y="2649543"/>
            <a:ext cx="8361422" cy="1369695"/>
          </a:xfrm>
        </p:spPr>
        <p:txBody>
          <a:bodyPr vert="horz" wrap="square" lIns="91440" tIns="45720" rIns="91440" bIns="45720" anchor="t"/>
          <a:lstStyle/>
          <a:p>
            <a:pPr marL="0">
              <a:spcBef>
                <a:spcPts val="0"/>
              </a:spcBef>
              <a:buClr>
                <a:srgbClr val="99CCFF"/>
              </a:buClr>
              <a:buNone/>
            </a:pPr>
            <a:r>
              <a:rPr lang="pt-BR" altLang="pt-BR" sz="2000" dirty="0">
                <a:solidFill>
                  <a:schemeClr val="bg2">
                    <a:lumMod val="75000"/>
                  </a:schemeClr>
                </a:solidFill>
                <a:sym typeface="+mn-ea"/>
              </a:rPr>
              <a:t>Pacientes com hipertensão arterial não controlada com o uso de cinco ou mais classes de fármacos anti-hipertensivos por 6 meses ou mais, em doses otimizadas, incluindo o uso de clortalidona e espironolactona.</a:t>
            </a:r>
          </a:p>
        </p:txBody>
      </p:sp>
      <p:sp>
        <p:nvSpPr>
          <p:cNvPr id="21509" name="Retângulo 1"/>
          <p:cNvSpPr/>
          <p:nvPr/>
        </p:nvSpPr>
        <p:spPr>
          <a:xfrm>
            <a:off x="189865" y="6280007"/>
            <a:ext cx="60198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</a:t>
            </a:r>
            <a:r>
              <a:rPr lang="pt-BR" altLang="pt-BR" sz="900" dirty="0">
                <a:solidFill>
                  <a:srgbClr val="000000"/>
                </a:solidFill>
                <a:latin typeface="Montserrat Medium" panose="00000600000000000000" pitchFamily="2" charset="0"/>
              </a:rPr>
              <a:t>Acelajado MC. J Clin Hypertens 2012;14:7–12. </a:t>
            </a: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C5CC3A15-175E-4FD8-BCB0-DFA35EF2A37F}"/>
              </a:ext>
            </a:extLst>
          </p:cNvPr>
          <p:cNvSpPr txBox="1"/>
          <p:nvPr/>
        </p:nvSpPr>
        <p:spPr>
          <a:xfrm>
            <a:off x="8220729" y="674217"/>
            <a:ext cx="19619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CONCEITO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HIPERTENSÃO ARTERIAL</a:t>
            </a:r>
          </a:p>
        </p:txBody>
      </p:sp>
      <p:sp>
        <p:nvSpPr>
          <p:cNvPr id="2" name="Text Box 18"/>
          <p:cNvSpPr txBox="1"/>
          <p:nvPr/>
        </p:nvSpPr>
        <p:spPr>
          <a:xfrm>
            <a:off x="5594753" y="681262"/>
            <a:ext cx="615052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RESISTENTE E REFRATÁRIA</a:t>
            </a:r>
          </a:p>
        </p:txBody>
      </p:sp>
      <p:cxnSp>
        <p:nvCxnSpPr>
          <p:cNvPr id="22530" name="Conector reto 2"/>
          <p:cNvCxnSpPr/>
          <p:nvPr/>
        </p:nvCxnSpPr>
        <p:spPr>
          <a:xfrm flipH="1">
            <a:off x="2968308" y="1401128"/>
            <a:ext cx="3011487" cy="33845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531" name="Conector reto 4"/>
          <p:cNvCxnSpPr/>
          <p:nvPr/>
        </p:nvCxnSpPr>
        <p:spPr>
          <a:xfrm>
            <a:off x="5979795" y="1401128"/>
            <a:ext cx="3036888" cy="33845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" name="Conector reto 6"/>
          <p:cNvCxnSpPr/>
          <p:nvPr/>
        </p:nvCxnSpPr>
        <p:spPr>
          <a:xfrm>
            <a:off x="3687445" y="5146040"/>
            <a:ext cx="46815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547360" y="2120265"/>
            <a:ext cx="925195" cy="64960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r>
              <a:rPr lang="pt-BR" altLang="x-none" sz="1400" b="1" dirty="0">
                <a:solidFill>
                  <a:schemeClr val="tx1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≥5</a:t>
            </a:r>
            <a:endParaRPr lang="pt-BR" altLang="x-none" sz="1400" b="1" dirty="0">
              <a:solidFill>
                <a:schemeClr val="tx1"/>
              </a:solidFill>
              <a:latin typeface="Montserrat" panose="00000500000000000000" pitchFamily="2" charset="0"/>
              <a:ea typeface="Arial" panose="020B0604020202020204" pitchFamily="34" charset="0"/>
              <a:cs typeface="Montserrat SemiBold" panose="00000700000000000000" pitchFamily="2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549265" y="2769870"/>
            <a:ext cx="929005" cy="43370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4</a:t>
            </a:r>
          </a:p>
        </p:txBody>
      </p:sp>
      <p:cxnSp>
        <p:nvCxnSpPr>
          <p:cNvPr id="7" name="Conector reto 8"/>
          <p:cNvCxnSpPr/>
          <p:nvPr/>
        </p:nvCxnSpPr>
        <p:spPr>
          <a:xfrm>
            <a:off x="2968308" y="4785678"/>
            <a:ext cx="719137" cy="7207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" name="Conector reto 10"/>
          <p:cNvCxnSpPr/>
          <p:nvPr/>
        </p:nvCxnSpPr>
        <p:spPr>
          <a:xfrm flipH="1">
            <a:off x="8368983" y="4785678"/>
            <a:ext cx="647700" cy="7207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9" name="Conector reto 14"/>
          <p:cNvCxnSpPr/>
          <p:nvPr/>
        </p:nvCxnSpPr>
        <p:spPr>
          <a:xfrm>
            <a:off x="3687445" y="5146040"/>
            <a:ext cx="0" cy="3603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" name="Conector reto 16"/>
          <p:cNvCxnSpPr/>
          <p:nvPr/>
        </p:nvCxnSpPr>
        <p:spPr>
          <a:xfrm>
            <a:off x="8368983" y="5146040"/>
            <a:ext cx="0" cy="3603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1" name="Retângulo 17"/>
          <p:cNvSpPr/>
          <p:nvPr/>
        </p:nvSpPr>
        <p:spPr bwMode="auto">
          <a:xfrm>
            <a:off x="3687445" y="2102803"/>
            <a:ext cx="2027932" cy="110556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Hipertensão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Resistente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Controlada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703570" y="3188653"/>
            <a:ext cx="649288" cy="4333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3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703570" y="3614103"/>
            <a:ext cx="649288" cy="4333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2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703570" y="4018915"/>
            <a:ext cx="649288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1</a:t>
            </a:r>
          </a:p>
        </p:txBody>
      </p:sp>
      <p:sp>
        <p:nvSpPr>
          <p:cNvPr id="19" name="Rectangle 5"/>
          <p:cNvSpPr/>
          <p:nvPr/>
        </p:nvSpPr>
        <p:spPr>
          <a:xfrm>
            <a:off x="6352858" y="2102803"/>
            <a:ext cx="2016125" cy="666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Hipertensão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Refratária</a:t>
            </a:r>
            <a:endParaRPr lang="pt-BR" altLang="pt-BR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ea typeface="Arial" panose="020B0604020202020204" pitchFamily="34" charset="0"/>
              <a:cs typeface="Montserrat SemiBold" panose="00000700000000000000" pitchFamily="2" charset="0"/>
            </a:endParaRPr>
          </a:p>
        </p:txBody>
      </p:sp>
      <p:sp>
        <p:nvSpPr>
          <p:cNvPr id="25" name="Rectangle 5"/>
          <p:cNvSpPr/>
          <p:nvPr/>
        </p:nvSpPr>
        <p:spPr>
          <a:xfrm>
            <a:off x="6352858" y="2769553"/>
            <a:ext cx="2016125" cy="863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Hipertensão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Resistente</a:t>
            </a:r>
            <a:endParaRPr lang="pt-BR" altLang="pt-BR" sz="18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ea typeface="Arial" panose="020B0604020202020204" pitchFamily="34" charset="0"/>
              <a:cs typeface="Montserrat SemiBold" panose="00000700000000000000" pitchFamily="2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352858" y="3614103"/>
            <a:ext cx="2016125" cy="81121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Hipertensão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Não Controlada</a:t>
            </a:r>
          </a:p>
        </p:txBody>
      </p:sp>
      <p:sp>
        <p:nvSpPr>
          <p:cNvPr id="27" name="Retângulo 28"/>
          <p:cNvSpPr/>
          <p:nvPr/>
        </p:nvSpPr>
        <p:spPr bwMode="auto">
          <a:xfrm>
            <a:off x="3687445" y="3201353"/>
            <a:ext cx="2027932" cy="122396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Hipertensão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Controlada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715377" y="4426609"/>
            <a:ext cx="647700" cy="7207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PA</a:t>
            </a:r>
          </a:p>
        </p:txBody>
      </p:sp>
      <p:sp>
        <p:nvSpPr>
          <p:cNvPr id="31" name="CaixaDeTexto 24"/>
          <p:cNvSpPr txBox="1"/>
          <p:nvPr/>
        </p:nvSpPr>
        <p:spPr>
          <a:xfrm>
            <a:off x="5531561" y="1554537"/>
            <a:ext cx="91884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Nº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drogas</a:t>
            </a:r>
            <a:endParaRPr lang="pt-BR" altLang="pt-BR" sz="16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ea typeface="Arial" panose="020B0604020202020204" pitchFamily="34" charset="0"/>
              <a:cs typeface="Montserrat SemiBold" panose="00000700000000000000" pitchFamily="2" charset="0"/>
            </a:endParaRPr>
          </a:p>
        </p:txBody>
      </p:sp>
      <p:sp>
        <p:nvSpPr>
          <p:cNvPr id="32" name="CaixaDeTexto 30"/>
          <p:cNvSpPr txBox="1"/>
          <p:nvPr/>
        </p:nvSpPr>
        <p:spPr>
          <a:xfrm>
            <a:off x="3508925" y="4498340"/>
            <a:ext cx="2085828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8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&lt; 140/90 mmHg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2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(controlada)</a:t>
            </a:r>
            <a:endParaRPr lang="pt-BR" altLang="pt-BR" sz="1200" b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ea typeface="Arial" panose="020B0604020202020204" pitchFamily="34" charset="0"/>
              <a:cs typeface="Montserrat SemiBold" panose="00000700000000000000" pitchFamily="2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462469" y="4425315"/>
            <a:ext cx="2085828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8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≥ 140/90 mmHg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12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(não controlada)</a:t>
            </a:r>
            <a:endParaRPr lang="pt-BR" altLang="pt-BR" sz="1200" b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ea typeface="Arial" panose="020B0604020202020204" pitchFamily="34" charset="0"/>
              <a:cs typeface="Montserrat SemiBold" panose="00000700000000000000" pitchFamily="2" charset="0"/>
            </a:endParaRPr>
          </a:p>
        </p:txBody>
      </p:sp>
      <p:sp>
        <p:nvSpPr>
          <p:cNvPr id="22551" name="CaixaDeTexto 1"/>
          <p:cNvSpPr txBox="1"/>
          <p:nvPr/>
        </p:nvSpPr>
        <p:spPr>
          <a:xfrm>
            <a:off x="163723" y="6305579"/>
            <a:ext cx="3523722" cy="2308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pt-BR" altLang="pt-BR" sz="900" dirty="0">
                <a:solidFill>
                  <a:srgbClr val="000000"/>
                </a:solidFill>
                <a:latin typeface="Montserrat Medium" panose="00000600000000000000" pitchFamily="2" charset="0"/>
              </a:rPr>
              <a:t>Dudenbostel T. Hypertension 2016 2016 Jun;67(6):1085-92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422719" y="2628025"/>
            <a:ext cx="4908550" cy="1694310"/>
          </a:xfrm>
        </p:spPr>
        <p:txBody>
          <a:bodyPr anchor="ctr"/>
          <a:lstStyle/>
          <a:p>
            <a:r>
              <a:rPr lang="pt-BR" dirty="0"/>
              <a:t>EPIDEMIOLOGIA DA HIPERTENSÃO ARTERIAL RESISTENTE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8"/>
          <p:cNvSpPr txBox="1"/>
          <p:nvPr/>
        </p:nvSpPr>
        <p:spPr>
          <a:xfrm>
            <a:off x="291465" y="228600"/>
            <a:ext cx="11462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PERCENTUAL DE HIPERTENSÃO RESISTENTE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6460807" y="600457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NA POPULAÇÃO HIPERTENSA AMERICANA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12B7457-6382-455F-BC9E-3B7932FE8D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127531"/>
              </p:ext>
            </p:extLst>
          </p:nvPr>
        </p:nvGraphicFramePr>
        <p:xfrm>
          <a:off x="3238167" y="1939636"/>
          <a:ext cx="5568980" cy="382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99B4F1F5-F254-4088-AB81-1D4064D6D64E}"/>
              </a:ext>
            </a:extLst>
          </p:cNvPr>
          <p:cNvSpPr txBox="1"/>
          <p:nvPr/>
        </p:nvSpPr>
        <p:spPr>
          <a:xfrm>
            <a:off x="2989220" y="1559574"/>
            <a:ext cx="6213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>
                <a:latin typeface="Montserrat" panose="00000500000000000000" pitchFamily="2" charset="0"/>
              </a:rPr>
              <a:t>National</a:t>
            </a:r>
            <a:r>
              <a:rPr lang="pt-BR" b="1" dirty="0">
                <a:latin typeface="Montserrat" panose="00000500000000000000" pitchFamily="2" charset="0"/>
              </a:rPr>
              <a:t> Health </a:t>
            </a:r>
            <a:r>
              <a:rPr lang="pt-BR" b="1" dirty="0" err="1">
                <a:latin typeface="Montserrat" panose="00000500000000000000" pitchFamily="2" charset="0"/>
              </a:rPr>
              <a:t>and</a:t>
            </a:r>
            <a:r>
              <a:rPr lang="pt-BR" b="1" dirty="0">
                <a:latin typeface="Montserrat" panose="00000500000000000000" pitchFamily="2" charset="0"/>
              </a:rPr>
              <a:t> </a:t>
            </a:r>
            <a:r>
              <a:rPr lang="pt-BR" b="1" dirty="0" err="1">
                <a:latin typeface="Montserrat" panose="00000500000000000000" pitchFamily="2" charset="0"/>
              </a:rPr>
              <a:t>Nutrition</a:t>
            </a:r>
            <a:r>
              <a:rPr lang="pt-BR" b="1" dirty="0">
                <a:latin typeface="Montserrat" panose="00000500000000000000" pitchFamily="2" charset="0"/>
              </a:rPr>
              <a:t> </a:t>
            </a:r>
            <a:r>
              <a:rPr lang="pt-BR" b="1" dirty="0" err="1">
                <a:latin typeface="Montserrat" panose="00000500000000000000" pitchFamily="2" charset="0"/>
              </a:rPr>
              <a:t>Survey</a:t>
            </a:r>
            <a:r>
              <a:rPr lang="pt-BR" b="1" dirty="0">
                <a:latin typeface="Montserrat" panose="00000500000000000000" pitchFamily="2" charset="0"/>
              </a:rPr>
              <a:t> (NHANES) – 13.375 </a:t>
            </a:r>
            <a:r>
              <a:rPr lang="pt-BR" b="1" dirty="0" err="1">
                <a:latin typeface="Montserrat" panose="00000500000000000000" pitchFamily="2" charset="0"/>
              </a:rPr>
              <a:t>patients</a:t>
            </a:r>
            <a:endParaRPr lang="pt-BR" b="1" dirty="0">
              <a:latin typeface="Montserrat" panose="00000500000000000000" pitchFamily="2" charset="0"/>
            </a:endParaRPr>
          </a:p>
        </p:txBody>
      </p:sp>
      <p:sp>
        <p:nvSpPr>
          <p:cNvPr id="6" name="CaixaDeTexto 9">
            <a:extLst>
              <a:ext uri="{FF2B5EF4-FFF2-40B4-BE49-F238E27FC236}">
                <a16:creationId xmlns:a16="http://schemas.microsoft.com/office/drawing/2014/main" id="{A9107236-F543-413D-9DAC-5D168F8899A2}"/>
              </a:ext>
            </a:extLst>
          </p:cNvPr>
          <p:cNvSpPr txBox="1"/>
          <p:nvPr/>
        </p:nvSpPr>
        <p:spPr>
          <a:xfrm>
            <a:off x="162155" y="6167888"/>
            <a:ext cx="6114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8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1889</Words>
  <Application>Microsoft Office PowerPoint</Application>
  <PresentationFormat>Widescreen</PresentationFormat>
  <Paragraphs>341</Paragraphs>
  <Slides>44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44</vt:i4>
      </vt:variant>
    </vt:vector>
  </HeadingPairs>
  <TitlesOfParts>
    <vt:vector size="53" baseType="lpstr">
      <vt:lpstr>Montserrat Medium</vt:lpstr>
      <vt:lpstr>Montserrat Black</vt:lpstr>
      <vt:lpstr>Montserrat</vt:lpstr>
      <vt:lpstr>Arial</vt:lpstr>
      <vt:lpstr>Montserrat ExtraBold</vt:lpstr>
      <vt:lpstr>Calibri</vt:lpstr>
      <vt:lpstr>1_Default Design</vt:lpstr>
      <vt:lpstr>Microsoft Excel Chart</vt:lpstr>
      <vt:lpstr>Microsoft Graph Chart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Audes Feitosa</cp:lastModifiedBy>
  <cp:revision>210</cp:revision>
  <dcterms:created xsi:type="dcterms:W3CDTF">2021-03-09T16:10:00Z</dcterms:created>
  <dcterms:modified xsi:type="dcterms:W3CDTF">2021-04-09T21:29:17Z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